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282" r:id="rId6"/>
    <p:sldId id="284" r:id="rId7"/>
    <p:sldId id="277" r:id="rId8"/>
    <p:sldId id="285" r:id="rId9"/>
    <p:sldId id="279" r:id="rId10"/>
    <p:sldId id="278" r:id="rId11"/>
    <p:sldId id="286" r:id="rId12"/>
    <p:sldId id="319" r:id="rId13"/>
    <p:sldId id="292" r:id="rId14"/>
    <p:sldId id="296" r:id="rId15"/>
    <p:sldId id="297" r:id="rId16"/>
    <p:sldId id="321" r:id="rId17"/>
    <p:sldId id="320" r:id="rId18"/>
    <p:sldId id="281" r:id="rId19"/>
    <p:sldId id="287" r:id="rId20"/>
    <p:sldId id="302" r:id="rId21"/>
    <p:sldId id="299" r:id="rId22"/>
    <p:sldId id="300" r:id="rId23"/>
    <p:sldId id="318" r:id="rId24"/>
    <p:sldId id="295" r:id="rId25"/>
    <p:sldId id="294" r:id="rId26"/>
    <p:sldId id="288" r:id="rId27"/>
    <p:sldId id="303" r:id="rId28"/>
    <p:sldId id="293" r:id="rId29"/>
    <p:sldId id="289" r:id="rId30"/>
    <p:sldId id="310" r:id="rId31"/>
    <p:sldId id="308" r:id="rId32"/>
    <p:sldId id="309" r:id="rId33"/>
    <p:sldId id="314" r:id="rId34"/>
    <p:sldId id="313" r:id="rId35"/>
    <p:sldId id="290" r:id="rId36"/>
    <p:sldId id="301" r:id="rId37"/>
    <p:sldId id="312" r:id="rId38"/>
    <p:sldId id="304" r:id="rId39"/>
    <p:sldId id="306" r:id="rId40"/>
    <p:sldId id="305" r:id="rId41"/>
    <p:sldId id="307" r:id="rId42"/>
    <p:sldId id="315" r:id="rId43"/>
    <p:sldId id="291" r:id="rId44"/>
    <p:sldId id="317" r:id="rId45"/>
    <p:sldId id="311" r:id="rId46"/>
    <p:sldId id="322" r:id="rId47"/>
    <p:sldId id="316" r:id="rId48"/>
    <p:sldId id="272" r:id="rId49"/>
    <p:sldId id="273" r:id="rId5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oll your own vulnerabilities" id="{4DC2E6E7-A53B-4705-A6E6-8C5B75DCACEB}">
          <p14:sldIdLst>
            <p14:sldId id="256"/>
            <p14:sldId id="282"/>
            <p14:sldId id="284"/>
            <p14:sldId id="277"/>
            <p14:sldId id="285"/>
            <p14:sldId id="279"/>
            <p14:sldId id="278"/>
            <p14:sldId id="286"/>
            <p14:sldId id="319"/>
            <p14:sldId id="292"/>
            <p14:sldId id="296"/>
            <p14:sldId id="297"/>
            <p14:sldId id="321"/>
            <p14:sldId id="320"/>
            <p14:sldId id="281"/>
            <p14:sldId id="287"/>
            <p14:sldId id="302"/>
            <p14:sldId id="299"/>
            <p14:sldId id="300"/>
            <p14:sldId id="318"/>
            <p14:sldId id="295"/>
            <p14:sldId id="294"/>
            <p14:sldId id="288"/>
            <p14:sldId id="303"/>
            <p14:sldId id="293"/>
            <p14:sldId id="289"/>
            <p14:sldId id="310"/>
            <p14:sldId id="308"/>
            <p14:sldId id="309"/>
            <p14:sldId id="314"/>
            <p14:sldId id="313"/>
            <p14:sldId id="290"/>
            <p14:sldId id="301"/>
            <p14:sldId id="312"/>
            <p14:sldId id="304"/>
            <p14:sldId id="306"/>
            <p14:sldId id="305"/>
            <p14:sldId id="307"/>
            <p14:sldId id="315"/>
            <p14:sldId id="291"/>
            <p14:sldId id="317"/>
            <p14:sldId id="311"/>
            <p14:sldId id="322"/>
            <p14:sldId id="316"/>
            <p14:sldId id="272"/>
            <p14:sldId id="273"/>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6FF78"/>
    <a:srgbClr val="FEFD80"/>
    <a:srgbClr val="83FFFF"/>
    <a:srgbClr val="8084FF"/>
    <a:srgbClr val="0CF309"/>
    <a:srgbClr val="47B8C7"/>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47215" autoAdjust="0"/>
  </p:normalViewPr>
  <p:slideViewPr>
    <p:cSldViewPr>
      <p:cViewPr varScale="1">
        <p:scale>
          <a:sx n="52" d="100"/>
          <a:sy n="52" d="100"/>
        </p:scale>
        <p:origin x="2874" y="96"/>
      </p:cViewPr>
      <p:guideLst>
        <p:guide pos="3840"/>
        <p:guide orient="horz" pos="2160"/>
      </p:guideLst>
    </p:cSldViewPr>
  </p:slideViewPr>
  <p:outlineViewPr>
    <p:cViewPr>
      <p:scale>
        <a:sx n="33" d="100"/>
        <a:sy n="33" d="100"/>
      </p:scale>
      <p:origin x="0" y="0"/>
    </p:cViewPr>
  </p:outlineViewPr>
  <p:notesTextViewPr>
    <p:cViewPr>
      <p:scale>
        <a:sx n="125" d="100"/>
        <a:sy n="125" d="100"/>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1/8/2016</a:t>
            </a:r>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r>
              <a:rPr lang="en-US"/>
              <a:t>1/8/2016</a:t>
            </a:r>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t>Click to edit Master text styles</a:t>
            </a:r>
          </a:p>
          <a:p>
            <a:pPr lvl="1" rtl="0"/>
            <a:r>
              <a:t>Second level</a:t>
            </a:r>
          </a:p>
          <a:p>
            <a:pPr lvl="2" rtl="0"/>
            <a:r>
              <a:t>Third level</a:t>
            </a:r>
          </a:p>
          <a:p>
            <a:pPr lvl="3" rtl="0"/>
            <a:r>
              <a:t>Fourth level</a:t>
            </a:r>
          </a:p>
          <a:p>
            <a:pPr lvl="4" rtl="0"/>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flickr.com/people/44124348109@N01"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reativecommons.org/licenses/by/2.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i="1" dirty="0">
                <a:solidFill>
                  <a:srgbClr val="FF0000"/>
                </a:solidFill>
              </a:rPr>
              <a:t>Today I’m going to talk about how fault injection attacks can be used to exploit bug free code in embedded systems.</a:t>
            </a:r>
          </a:p>
          <a:p>
            <a:r>
              <a:rPr lang="en-GB" sz="1800" i="1" dirty="0"/>
              <a:t>Fault Injection is a local attack on hardware, which requires physical access.</a:t>
            </a:r>
          </a:p>
          <a:p>
            <a:r>
              <a:rPr lang="en-GB" sz="1800" i="1" dirty="0"/>
              <a:t>For reasons I’ll cover later, it’s often the foot-in-the-door which can lead to remote attacks later.</a:t>
            </a:r>
          </a:p>
          <a:p>
            <a:r>
              <a:rPr lang="en-GB" sz="1800" i="1" dirty="0"/>
              <a:t>This talk is intended as an introduction to the subject, aimed at those with little or no knowledge of FI.</a:t>
            </a:r>
          </a:p>
          <a:p>
            <a:endParaRPr lang="en-GB" sz="1800" i="1" dirty="0">
              <a:solidFill>
                <a:srgbClr val="FF0000"/>
              </a:solidFill>
            </a:endParaRPr>
          </a:p>
          <a:p>
            <a:endParaRPr lang="en-GB" dirty="0"/>
          </a:p>
          <a:p>
            <a:endParaRPr lang="en-GB" dirty="0"/>
          </a:p>
          <a:p>
            <a:r>
              <a:rPr lang="en-GB" dirty="0"/>
              <a:t>Abstract</a:t>
            </a:r>
          </a:p>
          <a:p>
            <a:r>
              <a:rPr lang="en-GB" dirty="0"/>
              <a:t>Embedded systems are everywhere, automating more and more of our everyday lives. Our cars, phones, games consoles, industrial controllers and IoT devices increasingly require security mechanisms to protect their security configurations, and in some cases, stored secrets, such as cryptographic keys, debug/flash protection access mechanisms, firmware images, and AI models. For a long time, local, physical attacks on general purpose microcontrollers were considered out of scope during threat analysis, but the increase in value of breaking the device security protections, the decrease in cost of the attacks, and the increase in awareness of such attacks, means that we’re in a transitional state regarding protection against fault-injection.</a:t>
            </a:r>
          </a:p>
          <a:p>
            <a:br>
              <a:rPr lang="en-GB" dirty="0"/>
            </a:br>
            <a:endParaRPr lang="en-GB" dirty="0"/>
          </a:p>
          <a:p>
            <a:r>
              <a:rPr lang="en-GB" dirty="0"/>
              <a:t>Description</a:t>
            </a:r>
          </a:p>
          <a:p>
            <a:r>
              <a:rPr lang="en-GB" dirty="0"/>
              <a:t>This talk will introduce attendees to fault-injection, a local attack category which is often used as the first step in the attack chain for embedded systems, and in some cases can also lead to remote attacks. It will cover the techniques which attackers use to generate security violations such as bypassing read protection, secure boot, or debug protection in embedded systems, even when the code is completely free of bugs. You will learn about the attacker motivations, tools and techniques, as well as the methods used to harden devices against these attacks, and how increased public awareness, certification, and regulation is changing the landscape. You will see how the cost of the equipment needed is often very low, and learn how you can begin your “glitching” journey for under £20.</a:t>
            </a:r>
          </a:p>
          <a:p>
            <a:r>
              <a:rPr lang="en-GB" dirty="0"/>
              <a:t>We will look at the fault-injection mitigations added in the Raspberry Pi Pico 2, and consider their efficacy - there is currently a $20,000 bug bounty available for breaking these protections leading to recovery of a secret stored in the One-Time-Programmable flash memory. </a:t>
            </a:r>
          </a:p>
          <a:p>
            <a:r>
              <a:rPr lang="en-GB" dirty="0"/>
              <a:t>We shall also touch upon side-channel analysis, which can recover cryptographic keys in use through measurement and analysis of tiny power fluctuations, or even by using a coil to pick up electro-magnetic emanations.</a:t>
            </a:r>
          </a:p>
          <a:p>
            <a:br>
              <a:rPr lang="en-GB" dirty="0"/>
            </a:br>
            <a:endParaRPr lang="en-GB" dirty="0"/>
          </a:p>
          <a:p>
            <a:br>
              <a:rPr lang="en-GB" dirty="0"/>
            </a:br>
            <a:endParaRPr lang="en-GB" dirty="0"/>
          </a:p>
          <a:p>
            <a:r>
              <a:rPr lang="en-GB" dirty="0"/>
              <a:t>Keywords:</a:t>
            </a:r>
          </a:p>
          <a:p>
            <a:r>
              <a:rPr lang="en-GB" dirty="0"/>
              <a:t>Embedded Systems</a:t>
            </a:r>
          </a:p>
          <a:p>
            <a:r>
              <a:rPr lang="en-GB" dirty="0"/>
              <a:t>Microcontrollers</a:t>
            </a:r>
          </a:p>
          <a:p>
            <a:r>
              <a:rPr lang="en-GB" dirty="0"/>
              <a:t>Hardware Attacks</a:t>
            </a:r>
          </a:p>
          <a:p>
            <a:r>
              <a:rPr lang="en-GB" dirty="0"/>
              <a:t>Fault-Injection</a:t>
            </a:r>
          </a:p>
          <a:p>
            <a:r>
              <a:rPr lang="en-GB" dirty="0"/>
              <a:t>Voltage Fault Injection (VFI)</a:t>
            </a:r>
          </a:p>
          <a:p>
            <a:r>
              <a:rPr lang="en-GB" dirty="0"/>
              <a:t>Electro-Magnetic </a:t>
            </a:r>
            <a:r>
              <a:rPr lang="en-GB" dirty="0" err="1"/>
              <a:t>Faul</a:t>
            </a:r>
            <a:r>
              <a:rPr lang="en-GB" dirty="0"/>
              <a:t> Injection (EMFI)</a:t>
            </a:r>
          </a:p>
          <a:p>
            <a:r>
              <a:rPr lang="en-GB" dirty="0"/>
              <a:t>Clock Fault Injection (CFI)</a:t>
            </a:r>
          </a:p>
          <a:p>
            <a:r>
              <a:rPr lang="en-GB" dirty="0"/>
              <a:t>Risk Assessment</a:t>
            </a:r>
          </a:p>
          <a:p>
            <a:r>
              <a:rPr lang="en-GB" dirty="0"/>
              <a:t>Threat Modelling</a:t>
            </a:r>
          </a:p>
          <a:p>
            <a:r>
              <a:rPr lang="en-GB" dirty="0"/>
              <a:t>Automotive</a:t>
            </a:r>
          </a:p>
          <a:p>
            <a:r>
              <a:rPr lang="en-GB" dirty="0"/>
              <a:t>Industrial Control Systems</a:t>
            </a:r>
          </a:p>
          <a:p>
            <a:r>
              <a:rPr lang="en-GB" dirty="0"/>
              <a:t>IoT</a:t>
            </a:r>
          </a:p>
          <a:p>
            <a:r>
              <a:rPr lang="en-GB" dirty="0"/>
              <a:t>Mitigation Strategies</a:t>
            </a:r>
          </a:p>
          <a:p>
            <a:r>
              <a:rPr lang="en-GB" dirty="0"/>
              <a:t>Raspberry Pi Pico 2</a:t>
            </a:r>
          </a:p>
          <a:p>
            <a:r>
              <a:rPr lang="en-GB" dirty="0"/>
              <a:t>Side-Channel Analysis</a:t>
            </a:r>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1</a:t>
            </a:fld>
            <a:endParaRPr lang="en-GB"/>
          </a:p>
        </p:txBody>
      </p:sp>
    </p:spTree>
    <p:extLst>
      <p:ext uri="{BB962C8B-B14F-4D97-AF65-F5344CB8AC3E}">
        <p14:creationId xmlns:p14="http://schemas.microsoft.com/office/powerpoint/2010/main" val="4769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Low entry-level cost – a cheap multiplexer such as the MAX4619 can be used to control the power supplied.</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10</a:t>
            </a:fld>
            <a:endParaRPr lang="en-GB"/>
          </a:p>
        </p:txBody>
      </p:sp>
    </p:spTree>
    <p:extLst>
      <p:ext uri="{BB962C8B-B14F-4D97-AF65-F5344CB8AC3E}">
        <p14:creationId xmlns:p14="http://schemas.microsoft.com/office/powerpoint/2010/main" val="182976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Another method is called “Crowbar Glitching”; </a:t>
            </a:r>
          </a:p>
          <a:p>
            <a:r>
              <a:rPr lang="en-GB" i="1" dirty="0"/>
              <a:t>Here, the power supply is briefly shorted to ground when the MOSFET transistor is active.</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11</a:t>
            </a:fld>
            <a:endParaRPr lang="en-GB"/>
          </a:p>
        </p:txBody>
      </p:sp>
    </p:spTree>
    <p:extLst>
      <p:ext uri="{BB962C8B-B14F-4D97-AF65-F5344CB8AC3E}">
        <p14:creationId xmlns:p14="http://schemas.microsoft.com/office/powerpoint/2010/main" val="2918600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This example shows crowbar glitching the internal regulator output of the chip, rather than the power supply itself, to directly affect the chip’s core CPU voltage.</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12</a:t>
            </a:fld>
            <a:endParaRPr lang="en-GB"/>
          </a:p>
        </p:txBody>
      </p:sp>
    </p:spTree>
    <p:extLst>
      <p:ext uri="{BB962C8B-B14F-4D97-AF65-F5344CB8AC3E}">
        <p14:creationId xmlns:p14="http://schemas.microsoft.com/office/powerpoint/2010/main" val="89147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Once wired up, we have two glitch timing parameters to explore;</a:t>
            </a:r>
          </a:p>
          <a:p>
            <a:r>
              <a:rPr lang="en-GB" i="1" dirty="0"/>
              <a:t>The glitch delay is the time we should wait after receiving a trigger input, before we activate the glitch</a:t>
            </a:r>
          </a:p>
          <a:p>
            <a:r>
              <a:rPr lang="en-GB" i="1" dirty="0"/>
              <a:t>The glitch length is the length of time that the glitch is active for.</a:t>
            </a:r>
          </a:p>
          <a:p>
            <a:r>
              <a:rPr lang="en-GB" i="1" dirty="0"/>
              <a:t>By tuning these timings we adjust when and how hard we hit the chip with a glitch.</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13</a:t>
            </a:fld>
            <a:endParaRPr lang="en-GB"/>
          </a:p>
        </p:txBody>
      </p:sp>
    </p:spTree>
    <p:extLst>
      <p:ext uri="{BB962C8B-B14F-4D97-AF65-F5344CB8AC3E}">
        <p14:creationId xmlns:p14="http://schemas.microsoft.com/office/powerpoint/2010/main" val="2403259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It can be tricky to find the “Goldilocks Zone”. This is a plot of results, showing how we search for the right combination of glitch delay and glitch length.</a:t>
            </a:r>
          </a:p>
          <a:p>
            <a:r>
              <a:rPr lang="en-GB" i="1" dirty="0"/>
              <a:t>Green represents normal device operation – the chip was unaffected by the glitch</a:t>
            </a:r>
          </a:p>
          <a:p>
            <a:r>
              <a:rPr lang="en-GB" i="1" dirty="0"/>
              <a:t>Grey is where the glitch caused the device to stop responding – we hit it too hard</a:t>
            </a:r>
          </a:p>
          <a:p>
            <a:r>
              <a:rPr lang="en-GB" i="1" dirty="0"/>
              <a:t>Red is a successful attack</a:t>
            </a:r>
          </a:p>
          <a:p>
            <a:r>
              <a:rPr lang="en-GB" i="1" dirty="0"/>
              <a:t>Parameter narrowing is an iterative process which allows us to tune for a higher attack success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These parameters are affected by many things, including board capacitance, length of power wires, thickness and length of glitch wire connection… </a:t>
            </a:r>
          </a:p>
          <a:p>
            <a:endParaRPr lang="en-GB" i="0" dirty="0"/>
          </a:p>
          <a:p>
            <a:r>
              <a:rPr lang="en-GB" i="0" dirty="0"/>
              <a:t>@TODO Update image and show just reds</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14</a:t>
            </a:fld>
            <a:endParaRPr lang="en-GB"/>
          </a:p>
        </p:txBody>
      </p:sp>
    </p:spTree>
    <p:extLst>
      <p:ext uri="{BB962C8B-B14F-4D97-AF65-F5344CB8AC3E}">
        <p14:creationId xmlns:p14="http://schemas.microsoft.com/office/powerpoint/2010/main" val="4218943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Electro-Magnetic Fault Injection, or EMFI, causes device malfunction by blasting it with a short EM pulse from a coil which is placed near the device.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EMFI is my favourite attack as it requires no board modification, and generates a wide range of effects inside the device.</a:t>
            </a:r>
          </a:p>
          <a:p>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Effects such as</a:t>
            </a:r>
          </a:p>
          <a:p>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Corruption of reads/writes, </a:t>
            </a:r>
          </a:p>
          <a:p>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program flow alteration, </a:t>
            </a:r>
          </a:p>
          <a:p>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influencing of compare operations…</a:t>
            </a:r>
          </a:p>
          <a:p>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occasional release of magic smoke and chip self-destruct!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1" dirty="0"/>
          </a:p>
          <a:p>
            <a:r>
              <a:rPr lang="en-GB" i="1" dirty="0"/>
              <a:t>In addition to the delay and length parameters, EMFI also introduces options for the coil voltage (normally 150V – 500V), and positional </a:t>
            </a:r>
            <a:r>
              <a:rPr lang="en-GB" i="1" dirty="0" err="1"/>
              <a:t>dependancy</a:t>
            </a:r>
            <a:r>
              <a:rPr lang="en-GB" i="1" dirty="0"/>
              <a:t> of the coil relative to the device</a:t>
            </a:r>
          </a:p>
          <a:p>
            <a:endParaRPr lang="en-GB" i="1" dirty="0"/>
          </a:p>
          <a:p>
            <a:r>
              <a:rPr lang="en-GB" i="1" dirty="0"/>
              <a:t>I’m using a cheap (~£250) converted 3D printer (</a:t>
            </a:r>
            <a:r>
              <a:rPr lang="en-GB" i="1" dirty="0" err="1"/>
              <a:t>Creality</a:t>
            </a:r>
            <a:r>
              <a:rPr lang="en-GB" i="1" dirty="0"/>
              <a:t> Ender 3) as an XYZ stage for positioning the EMFI probe,</a:t>
            </a:r>
          </a:p>
          <a:p>
            <a:r>
              <a:rPr lang="en-GB" i="1" dirty="0"/>
              <a:t>Which is the NewAE </a:t>
            </a:r>
            <a:r>
              <a:rPr lang="en-GB" i="1" dirty="0" err="1"/>
              <a:t>ChipSHOUTER</a:t>
            </a:r>
            <a:r>
              <a:rPr lang="en-GB" i="1" dirty="0"/>
              <a:t> (~£3500)</a:t>
            </a:r>
          </a:p>
          <a:p>
            <a:endParaRPr lang="en-GB" i="1" dirty="0"/>
          </a:p>
          <a:p>
            <a:r>
              <a:rPr lang="en-GB" i="1" dirty="0"/>
              <a:t>NewAE also sell a kit to make a much cheaper, less powerful version, the </a:t>
            </a:r>
            <a:r>
              <a:rPr lang="en-GB" i="1" dirty="0" err="1"/>
              <a:t>PicoEMP</a:t>
            </a:r>
            <a:r>
              <a:rPr lang="en-GB" i="1" dirty="0"/>
              <a:t>, for around £50</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15</a:t>
            </a:fld>
            <a:endParaRPr lang="en-GB"/>
          </a:p>
        </p:txBody>
      </p:sp>
    </p:spTree>
    <p:extLst>
      <p:ext uri="{BB962C8B-B14F-4D97-AF65-F5344CB8AC3E}">
        <p14:creationId xmlns:p14="http://schemas.microsoft.com/office/powerpoint/2010/main" val="3485129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16</a:t>
            </a:fld>
            <a:endParaRPr lang="en-GB"/>
          </a:p>
        </p:txBody>
      </p:sp>
    </p:spTree>
    <p:extLst>
      <p:ext uri="{BB962C8B-B14F-4D97-AF65-F5344CB8AC3E}">
        <p14:creationId xmlns:p14="http://schemas.microsoft.com/office/powerpoint/2010/main" val="1398857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Let’s consider what assets there are to protect in an embedded microcontroller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i="1" dirty="0"/>
              <a:t>Intellectual Property</a:t>
            </a:r>
          </a:p>
          <a:p>
            <a:pPr marL="628650" lvl="1" indent="-171450">
              <a:buFont typeface="Arial" panose="020B0604020202020204" pitchFamily="34" charset="0"/>
              <a:buChar char="•"/>
            </a:pPr>
            <a:r>
              <a:rPr lang="en-GB" i="1" dirty="0"/>
              <a:t>Device firmware</a:t>
            </a:r>
          </a:p>
          <a:p>
            <a:pPr marL="628650" lvl="1" indent="-171450">
              <a:buFont typeface="Arial" panose="020B0604020202020204" pitchFamily="34" charset="0"/>
              <a:buChar char="•"/>
            </a:pPr>
            <a:r>
              <a:rPr lang="en-GB" i="1" dirty="0"/>
              <a:t>AI models</a:t>
            </a:r>
          </a:p>
          <a:p>
            <a:pPr marL="628650" lvl="1" indent="-171450">
              <a:buFont typeface="Arial" panose="020B0604020202020204" pitchFamily="34" charset="0"/>
              <a:buChar char="•"/>
            </a:pPr>
            <a:r>
              <a:rPr lang="en-GB" i="1" dirty="0"/>
              <a:t>Trade secrets – undocumented access protocols</a:t>
            </a:r>
          </a:p>
          <a:p>
            <a:pPr marL="171450" lvl="0" indent="-171450">
              <a:buFont typeface="Arial" panose="020B0604020202020204" pitchFamily="34" charset="0"/>
              <a:buChar char="•"/>
            </a:pPr>
            <a:r>
              <a:rPr lang="en-GB" i="1" dirty="0"/>
              <a:t>Cryptographic keys</a:t>
            </a:r>
          </a:p>
          <a:p>
            <a:pPr marL="628650" lvl="1" indent="-171450">
              <a:buFont typeface="Arial" panose="020B0604020202020204" pitchFamily="34" charset="0"/>
              <a:buChar char="•"/>
            </a:pPr>
            <a:r>
              <a:rPr lang="en-GB" i="1" dirty="0"/>
              <a:t>Signing keys</a:t>
            </a:r>
          </a:p>
          <a:p>
            <a:pPr marL="628650" lvl="1" indent="-171450">
              <a:buFont typeface="Arial" panose="020B0604020202020204" pitchFamily="34" charset="0"/>
              <a:buChar char="•"/>
            </a:pPr>
            <a:r>
              <a:rPr lang="en-GB" i="1" dirty="0"/>
              <a:t>Root keys for hardware root of trust – particularly if symmetric</a:t>
            </a:r>
          </a:p>
          <a:p>
            <a:pPr marL="628650" lvl="1" indent="-171450">
              <a:buFont typeface="Arial" panose="020B0604020202020204" pitchFamily="34" charset="0"/>
              <a:buChar char="•"/>
            </a:pPr>
            <a:r>
              <a:rPr lang="en-GB" i="1" dirty="0"/>
              <a:t>Key installation keys</a:t>
            </a:r>
          </a:p>
          <a:p>
            <a:pPr marL="628650" lvl="1" indent="-171450">
              <a:buFont typeface="Arial" panose="020B0604020202020204" pitchFamily="34" charset="0"/>
              <a:buChar char="•"/>
            </a:pPr>
            <a:r>
              <a:rPr lang="en-GB" i="1" dirty="0"/>
              <a:t>Backend API keys</a:t>
            </a:r>
          </a:p>
          <a:p>
            <a:pPr marL="171450" lvl="0" indent="-171450">
              <a:buFont typeface="Arial" panose="020B0604020202020204" pitchFamily="34" charset="0"/>
              <a:buChar char="•"/>
            </a:pPr>
            <a:r>
              <a:rPr lang="en-GB" i="1" dirty="0"/>
              <a:t>Access to hardware/restricted functionality</a:t>
            </a:r>
          </a:p>
          <a:p>
            <a:pPr marL="628650" lvl="1" indent="-171450">
              <a:buFont typeface="Arial" panose="020B0604020202020204" pitchFamily="34" charset="0"/>
              <a:buChar char="•"/>
            </a:pPr>
            <a:r>
              <a:rPr lang="en-GB" i="1" dirty="0"/>
              <a:t>Avoidance of software limits on features</a:t>
            </a:r>
          </a:p>
          <a:p>
            <a:pPr marL="628650" lvl="1" indent="-171450">
              <a:buFont typeface="Arial" panose="020B0604020202020204" pitchFamily="34" charset="0"/>
              <a:buChar char="•"/>
            </a:pPr>
            <a:r>
              <a:rPr lang="en-GB" i="1" dirty="0"/>
              <a:t>DRM avoidance</a:t>
            </a:r>
          </a:p>
          <a:p>
            <a:pPr marL="628650" lvl="1" indent="-171450">
              <a:buFont typeface="Arial" panose="020B0604020202020204" pitchFamily="34" charset="0"/>
              <a:buChar char="•"/>
            </a:pPr>
            <a:r>
              <a:rPr lang="en-GB" i="1" dirty="0"/>
              <a:t>Arbitrary code execution – “</a:t>
            </a:r>
            <a:r>
              <a:rPr lang="en-GB" i="1" dirty="0" err="1"/>
              <a:t>modded</a:t>
            </a:r>
            <a:r>
              <a:rPr lang="en-GB" i="1" dirty="0"/>
              <a:t>” firmware</a:t>
            </a:r>
          </a:p>
          <a:p>
            <a:pPr marL="0" lvl="0" indent="0">
              <a:buFont typeface="Arial" panose="020B0604020202020204" pitchFamily="34" charset="0"/>
              <a:buNone/>
            </a:pPr>
            <a:r>
              <a:rPr lang="en-GB" i="1" dirty="0"/>
              <a:t>Additionally, obtaining the firmware allows for binary analysis to identify code vulnerabilities, which could lead to a scalable remote attack</a:t>
            </a:r>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17</a:t>
            </a:fld>
            <a:endParaRPr lang="en-GB"/>
          </a:p>
        </p:txBody>
      </p:sp>
    </p:spTree>
    <p:extLst>
      <p:ext uri="{BB962C8B-B14F-4D97-AF65-F5344CB8AC3E}">
        <p14:creationId xmlns:p14="http://schemas.microsoft.com/office/powerpoint/2010/main" val="891837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Secure Boot Bypass:</a:t>
            </a:r>
          </a:p>
          <a:p>
            <a:r>
              <a:rPr lang="en-GB" i="1" dirty="0"/>
              <a:t>It’s great to have a chain of trust from a hardware root key and to use strong cryptography for signature checks, but if you can corrupt the result comparison operation with a fault, then this breaks the chain of trust.</a:t>
            </a:r>
          </a:p>
          <a:p>
            <a:r>
              <a:rPr lang="en-GB" i="1" dirty="0"/>
              <a:t>From a manufacturer’s point of view, often the attacker is the owner of the product, looking to bypass restrictions imposed by the manufacturer. Sometimes this is to unlock restricted features, sometimes this is to bypass DRM protections.</a:t>
            </a:r>
          </a:p>
          <a:p>
            <a:r>
              <a:rPr lang="en-GB" i="1" dirty="0"/>
              <a:t>Gaining execution can allow an attacker leverage the full device capabilities; this may include use of cryptographic keys for signature generation, so in metering for example, could subvert non-repudiation of electricity / gas readings.</a:t>
            </a:r>
          </a:p>
          <a:p>
            <a:r>
              <a:rPr lang="en-GB" i="1" dirty="0"/>
              <a:t>This means that there are often financial motivations for the attacker.</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18</a:t>
            </a:fld>
            <a:endParaRPr lang="en-GB"/>
          </a:p>
        </p:txBody>
      </p:sp>
    </p:spTree>
    <p:extLst>
      <p:ext uri="{BB962C8B-B14F-4D97-AF65-F5344CB8AC3E}">
        <p14:creationId xmlns:p14="http://schemas.microsoft.com/office/powerpoint/2010/main" val="1210436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err="1"/>
              <a:t>Lennert</a:t>
            </a:r>
            <a:r>
              <a:rPr lang="en-GB" i="1" dirty="0"/>
              <a:t> </a:t>
            </a:r>
            <a:r>
              <a:rPr lang="en-GB" i="1" dirty="0" err="1"/>
              <a:t>Wouters</a:t>
            </a:r>
            <a:r>
              <a:rPr lang="en-GB" i="1" dirty="0"/>
              <a:t> bypassed Secure Boot on the SpaceX </a:t>
            </a:r>
            <a:r>
              <a:rPr lang="en-GB" i="1" dirty="0" err="1"/>
              <a:t>Starlink</a:t>
            </a:r>
            <a:r>
              <a:rPr lang="en-GB" i="1" dirty="0"/>
              <a:t> User Terminal using voltage fault injection.</a:t>
            </a:r>
          </a:p>
          <a:p>
            <a:r>
              <a:rPr lang="en-GB" i="1" dirty="0"/>
              <a:t>Here we see the modchip PCB which automates this attack, to achieve arbitrary code execution.</a:t>
            </a:r>
          </a:p>
          <a:p>
            <a:endParaRPr lang="en-GB" dirty="0"/>
          </a:p>
          <a:p>
            <a:endParaRPr lang="en-GB" dirty="0"/>
          </a:p>
          <a:p>
            <a:endParaRPr lang="en-GB" dirty="0"/>
          </a:p>
          <a:p>
            <a:endParaRPr lang="en-GB" dirty="0"/>
          </a:p>
          <a:p>
            <a:r>
              <a:rPr lang="en-GB" dirty="0"/>
              <a:t>Custom quad core ARM Cortex-A53 without documentation or open samples</a:t>
            </a:r>
          </a:p>
          <a:p>
            <a:endParaRPr lang="en-GB" dirty="0"/>
          </a:p>
          <a:p>
            <a:r>
              <a:rPr lang="en-GB" dirty="0" err="1"/>
              <a:t>Lennert</a:t>
            </a:r>
            <a:r>
              <a:rPr lang="en-GB" dirty="0"/>
              <a:t> </a:t>
            </a:r>
            <a:r>
              <a:rPr lang="en-GB" dirty="0" err="1"/>
              <a:t>Wouters</a:t>
            </a:r>
            <a:r>
              <a:rPr lang="en-GB" dirty="0"/>
              <a:t>: </a:t>
            </a:r>
            <a:r>
              <a:rPr lang="en-GB" b="0" dirty="0"/>
              <a:t>Glitched on Earth by Humans: A Black-Box Security Evaluation of the SpaceX Starlink User Terminal</a:t>
            </a:r>
          </a:p>
          <a:p>
            <a:r>
              <a:rPr lang="en-GB" dirty="0"/>
              <a:t>https://github.com/KULeuven-COSIC/Starlink-FI</a:t>
            </a:r>
          </a:p>
          <a:p>
            <a:r>
              <a:rPr lang="en-GB" dirty="0"/>
              <a:t>https://www.youtube.com/watch?v=NXqLMmGwJm0</a:t>
            </a:r>
          </a:p>
          <a:p>
            <a:endParaRPr lang="en-GB" dirty="0"/>
          </a:p>
          <a:p>
            <a:r>
              <a:rPr lang="en-GB" dirty="0"/>
              <a:t>A Bright New Day for Broadband — Starlink (51016637753).jpg</a:t>
            </a:r>
          </a:p>
          <a:p>
            <a:r>
              <a:rPr lang="en-GB" dirty="0">
                <a:highlight>
                  <a:srgbClr val="000000"/>
                </a:highlight>
                <a:hlinkClick r:id="rId3"/>
              </a:rPr>
              <a:t>Steve </a:t>
            </a:r>
            <a:r>
              <a:rPr lang="en-GB" dirty="0" err="1">
                <a:highlight>
                  <a:srgbClr val="000000"/>
                </a:highlight>
                <a:hlinkClick r:id="rId3"/>
              </a:rPr>
              <a:t>Jurvetson</a:t>
            </a:r>
            <a:r>
              <a:rPr lang="en-GB" dirty="0">
                <a:highlight>
                  <a:srgbClr val="000000"/>
                </a:highlight>
              </a:rPr>
              <a:t> from Los Altos, USA</a:t>
            </a:r>
          </a:p>
          <a:p>
            <a:r>
              <a:rPr lang="en-GB" dirty="0">
                <a:highlight>
                  <a:srgbClr val="000000"/>
                </a:highlight>
                <a:hlinkClick r:id="rId4"/>
              </a:rPr>
              <a:t>Creative Commons Attribution 2.0</a:t>
            </a:r>
            <a:endParaRPr lang="en-GB" dirty="0">
              <a:highlight>
                <a:srgbClr val="000000"/>
              </a:highlight>
            </a:endParaRPr>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19</a:t>
            </a:fld>
            <a:endParaRPr lang="en-GB"/>
          </a:p>
        </p:txBody>
      </p:sp>
    </p:spTree>
    <p:extLst>
      <p:ext uri="{BB962C8B-B14F-4D97-AF65-F5344CB8AC3E}">
        <p14:creationId xmlns:p14="http://schemas.microsoft.com/office/powerpoint/2010/main" val="162459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Today we’ll cover:</a:t>
            </a:r>
          </a:p>
          <a:p>
            <a:r>
              <a:rPr lang="en-GB" i="1" dirty="0"/>
              <a:t>Who I am</a:t>
            </a:r>
          </a:p>
          <a:p>
            <a:r>
              <a:rPr lang="en-GB" i="1" dirty="0"/>
              <a:t>What fault injection is</a:t>
            </a:r>
          </a:p>
          <a:p>
            <a:r>
              <a:rPr lang="en-GB" i="1" dirty="0"/>
              <a:t>Different types of FI attacks</a:t>
            </a:r>
          </a:p>
          <a:p>
            <a:r>
              <a:rPr lang="en-GB" i="1" dirty="0"/>
              <a:t>Examples of why and where FI attacks are used</a:t>
            </a:r>
          </a:p>
          <a:p>
            <a:r>
              <a:rPr lang="en-GB" i="1" dirty="0"/>
              <a:t>How this can compromise security goals</a:t>
            </a:r>
          </a:p>
          <a:p>
            <a:r>
              <a:rPr lang="en-GB" i="1" dirty="0"/>
              <a:t>Live demo</a:t>
            </a:r>
          </a:p>
          <a:p>
            <a:r>
              <a:rPr lang="en-GB" i="1" dirty="0"/>
              <a:t>Mitigation techniques</a:t>
            </a:r>
          </a:p>
          <a:p>
            <a:r>
              <a:rPr lang="en-GB" i="1" dirty="0"/>
              <a:t>If time, other hardware attacks</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2</a:t>
            </a:fld>
            <a:endParaRPr lang="en-GB"/>
          </a:p>
        </p:txBody>
      </p:sp>
    </p:spTree>
    <p:extLst>
      <p:ext uri="{BB962C8B-B14F-4D97-AF65-F5344CB8AC3E}">
        <p14:creationId xmlns:p14="http://schemas.microsoft.com/office/powerpoint/2010/main" val="2941956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Secure Boot Bypass:</a:t>
            </a:r>
          </a:p>
          <a:p>
            <a:r>
              <a:rPr lang="en-GB" i="1" dirty="0"/>
              <a:t>Games consoles are often targets for FI; there are also Nintendo Switch modchips commercially available, which use Voltage FI to run custom firmware:</a:t>
            </a:r>
          </a:p>
          <a:p>
            <a:endParaRPr lang="en-GB" dirty="0"/>
          </a:p>
          <a:p>
            <a:r>
              <a:rPr lang="en-GB" dirty="0"/>
              <a:t>https://www.retrosix.wiki/picofly-hwfly-rp2040-nintendo-switch</a:t>
            </a:r>
          </a:p>
          <a:p>
            <a:r>
              <a:rPr lang="en-GB" dirty="0"/>
              <a:t>https://www.aliexpress.com/item/1005007386986743.html</a:t>
            </a:r>
          </a:p>
          <a:p>
            <a:endParaRPr lang="en-GB" dirty="0"/>
          </a:p>
          <a:p>
            <a:r>
              <a:rPr lang="en-GB" dirty="0"/>
              <a:t>https://upload.wikimedia.org/wikipedia/commons/7/70/Nintendo_Switch_OLED-Modell_%28BeatEmUps%29_20211001_08.png</a:t>
            </a:r>
          </a:p>
          <a:p>
            <a:r>
              <a:rPr lang="en-GB" dirty="0"/>
              <a:t>https://commons.wikimedia.org/wiki/User:PantheraLeo1359531</a:t>
            </a:r>
          </a:p>
          <a:p>
            <a:r>
              <a:rPr lang="en-GB" dirty="0"/>
              <a:t>This file is licensed under the Creative Commons Attribution 3.0 </a:t>
            </a:r>
            <a:r>
              <a:rPr lang="en-GB" dirty="0" err="1"/>
              <a:t>Unported</a:t>
            </a:r>
            <a:r>
              <a:rPr lang="en-GB" dirty="0"/>
              <a:t> license: </a:t>
            </a:r>
          </a:p>
          <a:p>
            <a:r>
              <a:rPr lang="en-GB" dirty="0"/>
              <a:t>https://creativecommons.org/licenses/by/3.0/deed.en</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20</a:t>
            </a:fld>
            <a:endParaRPr lang="en-GB"/>
          </a:p>
        </p:txBody>
      </p:sp>
    </p:spTree>
    <p:extLst>
      <p:ext uri="{BB962C8B-B14F-4D97-AF65-F5344CB8AC3E}">
        <p14:creationId xmlns:p14="http://schemas.microsoft.com/office/powerpoint/2010/main" val="1058111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Debug / Read Protection Bypass:</a:t>
            </a:r>
          </a:p>
          <a:p>
            <a:r>
              <a:rPr lang="en-GB" i="1" dirty="0"/>
              <a:t>In some systems, debug capabilities of the chip are disabled, with the intention of preventing anyone being able to connect with a debugger and read/write memory. </a:t>
            </a:r>
          </a:p>
          <a:p>
            <a:r>
              <a:rPr lang="en-GB" i="1" dirty="0"/>
              <a:t>Sony put a lot of effort into trying to protect the PS Vita, after previous failure to protect the PSP / PS3. The PS Vita firmware was dumped through the use of voltage FI. Often FI attacks are foot-in-the-door local physical attack, in order to extract the firmware. This can then be analysed for flaws, which can allow an attacker to pivot to a logical or network attack.</a:t>
            </a:r>
          </a:p>
          <a:p>
            <a:endParaRPr lang="en-GB" dirty="0"/>
          </a:p>
          <a:p>
            <a:r>
              <a:rPr lang="en-GB" dirty="0"/>
              <a:t>Injecting Software Vulnerabilities with Voltage Glitching, </a:t>
            </a:r>
            <a:r>
              <a:rPr lang="en-GB" dirty="0" err="1"/>
              <a:t>Yifan</a:t>
            </a:r>
            <a:r>
              <a:rPr lang="en-GB" dirty="0"/>
              <a:t> Lu https://arxiv.org/abs/1903.08102</a:t>
            </a:r>
          </a:p>
          <a:p>
            <a:endParaRPr lang="en-GB" dirty="0"/>
          </a:p>
          <a:p>
            <a:r>
              <a:rPr lang="en-GB" dirty="0"/>
              <a:t>Image: Public Domain: https://upload.wikimedia.org/wikipedia/commons/thumb/b/b4/PlayStation-Vita-1101-FL.jpg/1024px-PlayStation-Vita-1101-FL.jpg</a:t>
            </a:r>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21</a:t>
            </a:fld>
            <a:endParaRPr lang="en-GB"/>
          </a:p>
        </p:txBody>
      </p:sp>
    </p:spTree>
    <p:extLst>
      <p:ext uri="{BB962C8B-B14F-4D97-AF65-F5344CB8AC3E}">
        <p14:creationId xmlns:p14="http://schemas.microsoft.com/office/powerpoint/2010/main" val="2145829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Protection Bypass:</a:t>
            </a:r>
          </a:p>
          <a:p>
            <a:r>
              <a:rPr lang="en-GB" i="1" dirty="0"/>
              <a:t>There are financial motivations too:</a:t>
            </a:r>
          </a:p>
          <a:p>
            <a:r>
              <a:rPr lang="en-GB" i="1" dirty="0"/>
              <a:t>A stored secret in the </a:t>
            </a:r>
            <a:r>
              <a:rPr lang="en-GB" i="1" dirty="0" err="1"/>
              <a:t>Trezor</a:t>
            </a:r>
            <a:r>
              <a:rPr lang="en-GB" i="1" dirty="0"/>
              <a:t> One cryptocurrency hardware wallet was recovered by using voltage fault injection to bypass the read protection mechanism.</a:t>
            </a:r>
          </a:p>
          <a:p>
            <a:r>
              <a:rPr lang="en-GB" i="1" dirty="0"/>
              <a:t>Joe Grand has a great video showing his attack to recover $2m of THETA when the owner had forgotten his password.</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22</a:t>
            </a:fld>
            <a:endParaRPr lang="en-GB"/>
          </a:p>
        </p:txBody>
      </p:sp>
    </p:spTree>
    <p:extLst>
      <p:ext uri="{BB962C8B-B14F-4D97-AF65-F5344CB8AC3E}">
        <p14:creationId xmlns:p14="http://schemas.microsoft.com/office/powerpoint/2010/main" val="327365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23</a:t>
            </a:fld>
            <a:endParaRPr lang="en-GB"/>
          </a:p>
        </p:txBody>
      </p:sp>
    </p:spTree>
    <p:extLst>
      <p:ext uri="{BB962C8B-B14F-4D97-AF65-F5344CB8AC3E}">
        <p14:creationId xmlns:p14="http://schemas.microsoft.com/office/powerpoint/2010/main" val="2726261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FI generally causes transient faults; brief errors which aren’t permanent, but in some cases, permanent changes can occur.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Affects security settings and internal variables</a:t>
            </a:r>
          </a:p>
          <a:p>
            <a:pPr marL="342900"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Instruction skipping – most prevalent effect</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Early termination of loops</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Skipping of conditional branches</a:t>
            </a:r>
          </a:p>
          <a:p>
            <a:pPr marL="342900"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Data in flight corruption – misread of stored value, address/data bus corruption</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Use of incorrect data for comparison operations</a:t>
            </a:r>
          </a:p>
          <a:p>
            <a:pPr marL="342900"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Out of order operation… </a:t>
            </a:r>
          </a:p>
          <a:p>
            <a:pPr marL="800100" marR="0" lvl="1" indent="-3429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Read operation may complete early, before data fetch is complete</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Data corruption</a:t>
            </a:r>
          </a:p>
          <a:p>
            <a:pPr marL="342900"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Mainly transient effect, but can lead to permanent data changes too</a:t>
            </a:r>
          </a:p>
          <a:p>
            <a:pPr marL="800100" marR="0" lvl="1" indent="-3429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FI generally causes transient faults; brief errors which aren’t permanent, but in some cases, permanent changes can occur.</a:t>
            </a:r>
          </a:p>
          <a:p>
            <a:pPr marL="342900"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Op Code Corruption</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A mov data instruction may become a branch instruction</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Use of incorrect register</a:t>
            </a:r>
          </a:p>
          <a:p>
            <a:pPr marL="800100" lvl="1" indent="-342900">
              <a:buClr>
                <a:schemeClr val="tx1"/>
              </a:buClr>
              <a:buFont typeface="Arial" panose="020B0604020202020204" pitchFamily="34" charset="0"/>
              <a:buChar cha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The “Jungle Jump” – program counter gets set to incorrect address and execution continues from there! This effect is by far the hardest to mitigate against.</a:t>
            </a:r>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25</a:t>
            </a:fld>
            <a:endParaRPr lang="en-GB"/>
          </a:p>
        </p:txBody>
      </p:sp>
    </p:spTree>
    <p:extLst>
      <p:ext uri="{BB962C8B-B14F-4D97-AF65-F5344CB8AC3E}">
        <p14:creationId xmlns:p14="http://schemas.microsoft.com/office/powerpoint/2010/main" val="1060470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26</a:t>
            </a:fld>
            <a:endParaRPr lang="en-GB"/>
          </a:p>
        </p:txBody>
      </p:sp>
    </p:spTree>
    <p:extLst>
      <p:ext uri="{BB962C8B-B14F-4D97-AF65-F5344CB8AC3E}">
        <p14:creationId xmlns:p14="http://schemas.microsoft.com/office/powerpoint/2010/main" val="1661167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On to my demo, which I’ve called </a:t>
            </a:r>
            <a:r>
              <a:rPr lang="en-GB" i="1" dirty="0" err="1"/>
              <a:t>FIreFIght</a:t>
            </a:r>
            <a:r>
              <a:rPr lang="en-GB" i="1" dirty="0"/>
              <a:t>.</a:t>
            </a:r>
          </a:p>
          <a:p>
            <a:r>
              <a:rPr lang="en-GB" i="1" dirty="0"/>
              <a:t>This is a Pi Pico 2 vs another Pi Pico 2:</a:t>
            </a:r>
          </a:p>
          <a:p>
            <a:r>
              <a:rPr lang="en-GB" i="1" dirty="0"/>
              <a:t>On the left side we have the “Control” board, and on the right, the “Victim” board.</a:t>
            </a:r>
          </a:p>
          <a:p>
            <a:r>
              <a:rPr lang="en-GB" i="1" dirty="0"/>
              <a:t>6 weeks ago this board and this particular demo weren’t planned, and then I heard my talk had been accepted, so a massive thank you to </a:t>
            </a:r>
            <a:r>
              <a:rPr lang="en-GB" i="1" dirty="0" err="1"/>
              <a:t>AsFaBw</a:t>
            </a:r>
            <a:r>
              <a:rPr lang="en-GB" i="1" dirty="0"/>
              <a:t> who did all the hard work on the PCB design/layout, whilst I was busy trying to get the code to work!</a:t>
            </a:r>
          </a:p>
          <a:p>
            <a:r>
              <a:rPr lang="en-GB" i="1" dirty="0"/>
              <a:t>Each time the Victim board runs, it performs an AES encryption and transmits the ciphertext over UART.</a:t>
            </a:r>
          </a:p>
          <a:p>
            <a:r>
              <a:rPr lang="en-GB" i="1" dirty="0"/>
              <a:t>The Control board controls the Victim’s power and RUN line, and using the incredible PIO feature of the Pi Pico2 for timings accurate to 6.66ns, performs the voltage glitch by controlling the MOSFET which briefly shorts the CPU core voltage line to Gnd.</a:t>
            </a:r>
          </a:p>
          <a:p>
            <a:r>
              <a:rPr lang="en-GB" i="1" dirty="0"/>
              <a:t>Doing so will occasionally disturb the AES encryption calculation, and *sometimes* causes a very specific type of error.</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27</a:t>
            </a:fld>
            <a:endParaRPr lang="en-GB"/>
          </a:p>
        </p:txBody>
      </p:sp>
    </p:spTree>
    <p:extLst>
      <p:ext uri="{BB962C8B-B14F-4D97-AF65-F5344CB8AC3E}">
        <p14:creationId xmlns:p14="http://schemas.microsoft.com/office/powerpoint/2010/main" val="4282943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As a reminder, we have glitch Delay and glitch Length parameters</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28</a:t>
            </a:fld>
            <a:endParaRPr lang="en-GB"/>
          </a:p>
        </p:txBody>
      </p:sp>
    </p:spTree>
    <p:extLst>
      <p:ext uri="{BB962C8B-B14F-4D97-AF65-F5344CB8AC3E}">
        <p14:creationId xmlns:p14="http://schemas.microsoft.com/office/powerpoint/2010/main" val="1418616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Instead of a simple “can we cause any error” demo, I’m aiming for something a bit more tricky:</a:t>
            </a:r>
          </a:p>
          <a:p>
            <a:r>
              <a:rPr lang="en-GB" i="1" dirty="0"/>
              <a:t>AES Key Recovery using Differential Fault Analysis. This is where we use FI to cause errors in a cryptographic operation, and analyse the output to derive information about the key.</a:t>
            </a:r>
          </a:p>
          <a:p>
            <a:r>
              <a:rPr lang="en-GB" i="1" dirty="0"/>
              <a:t>The “Victim” performs an AES 128 encryption and transmits the ciphertext over UART, and the “Control” board performs the voltage glitch by controlling the MOSFET which briefly shorts the CPU core voltage line to </a:t>
            </a:r>
            <a:r>
              <a:rPr lang="en-GB" i="1" dirty="0" err="1"/>
              <a:t>Gnd</a:t>
            </a:r>
            <a:r>
              <a:rPr lang="en-GB" i="1" dirty="0"/>
              <a:t>, and collects and analyses the output.</a:t>
            </a:r>
          </a:p>
          <a:p>
            <a:endParaRPr lang="en-GB" i="1" dirty="0"/>
          </a:p>
          <a:p>
            <a:r>
              <a:rPr lang="en-GB" i="1" dirty="0"/>
              <a:t>Occasionally we will disturb the AES encryption calculation, and *sometimes*, if the timings are just right, causes a </a:t>
            </a:r>
            <a:r>
              <a:rPr lang="en-GB" i="1" u="sng" dirty="0"/>
              <a:t>very</a:t>
            </a:r>
            <a:r>
              <a:rPr lang="en-GB" i="1" dirty="0"/>
              <a:t> specific type of error: </a:t>
            </a:r>
          </a:p>
          <a:p>
            <a:r>
              <a:rPr lang="en-GB" i="1" dirty="0"/>
              <a:t>We aim to </a:t>
            </a: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disturb the value of a single byte at the end of Round 8</a:t>
            </a:r>
          </a:p>
          <a:p>
            <a:endPar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dirty="0"/>
              <a:t>&lt;reference only – will not speak&gt;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Control board uses the incredible PIO feature of the Pi Pico2 for timings accurate to 6.66ns,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j-lt"/>
              </a:rPr>
              <a:t>A single byte error in either byte 0,  5, 10, or 15 will cause an error in the ciphertext at bytes 0,  7, 10, and 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j-lt"/>
              </a:rPr>
              <a:t>A single byte error in either byte 1,  6, 11, or 12 will cause an error in the ciphertext at bytes 3,  6,   9, and 12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j-lt"/>
              </a:rPr>
              <a:t>A single byte error in either byte 2,  7,   8, or 13 will cause an error in the ciphertext at bytes 2,  5,   8, and 15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j-lt"/>
              </a:rPr>
              <a:t>A single byte error in either byte 3,  4,   9, or 14 will cause an error in the ciphertext at bytes 1,  4, 11, and 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29</a:t>
            </a:fld>
            <a:endParaRPr lang="en-GB"/>
          </a:p>
        </p:txBody>
      </p:sp>
    </p:spTree>
    <p:extLst>
      <p:ext uri="{BB962C8B-B14F-4D97-AF65-F5344CB8AC3E}">
        <p14:creationId xmlns:p14="http://schemas.microsoft.com/office/powerpoint/2010/main" val="164715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i="1" dirty="0"/>
              <a:t>This will cause a pattern of 4 bytes to be affected in the ciphertext output. There are 4 different groups of these 4 byte patterns that we are interested in - we need at least 2 faulty ciphertexts for each 4 byte group, and the unaffected ciphertext output, to perform key recovery.</a:t>
            </a:r>
          </a:p>
          <a:p>
            <a:endParaRPr lang="en-GB" dirty="0"/>
          </a:p>
          <a:p>
            <a:r>
              <a:rPr lang="en-GB" dirty="0"/>
              <a:t>&lt;reference only – will not speak&gt;</a:t>
            </a:r>
          </a:p>
          <a:p>
            <a:r>
              <a:rPr lang="en-GB" dirty="0"/>
              <a:t>Control board uses the incredible PIO feature of the Pi Pico2 for timings accurate to 6.66ns, </a:t>
            </a:r>
          </a:p>
          <a:p>
            <a:endParaRPr lang="en-GB" dirty="0"/>
          </a:p>
          <a:p>
            <a:r>
              <a:rPr lang="en-GB" dirty="0"/>
              <a:t>A single byte error in either byte 0,  5, 10, or 15 will cause an error in the ciphertext at bytes 0,  7, 10, and 13</a:t>
            </a:r>
          </a:p>
          <a:p>
            <a:r>
              <a:rPr lang="en-GB" dirty="0"/>
              <a:t>A single byte error in either byte 1,  6, 11, or 12 will cause an error in the ciphertext at bytes 3,  6,   9, and 12</a:t>
            </a:r>
          </a:p>
          <a:p>
            <a:r>
              <a:rPr lang="en-GB" dirty="0"/>
              <a:t>A single byte error in either byte 2,  7,   8, or 13 will cause an error in the ciphertext at bytes 2,  5,   8, and 15</a:t>
            </a:r>
          </a:p>
          <a:p>
            <a:r>
              <a:rPr lang="en-GB" dirty="0"/>
              <a:t>A single byte error in either byte 3,  4,   9, or 14 will cause an error in the ciphertext at bytes 1,  4, 11, and 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30</a:t>
            </a:fld>
            <a:endParaRPr lang="en-GB"/>
          </a:p>
        </p:txBody>
      </p:sp>
    </p:spTree>
    <p:extLst>
      <p:ext uri="{BB962C8B-B14F-4D97-AF65-F5344CB8AC3E}">
        <p14:creationId xmlns:p14="http://schemas.microsoft.com/office/powerpoint/2010/main" val="335190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3</a:t>
            </a:fld>
            <a:endParaRPr lang="en-GB"/>
          </a:p>
        </p:txBody>
      </p:sp>
    </p:spTree>
    <p:extLst>
      <p:ext uri="{BB962C8B-B14F-4D97-AF65-F5344CB8AC3E}">
        <p14:creationId xmlns:p14="http://schemas.microsoft.com/office/powerpoint/2010/main" val="3487406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solidFill>
                  <a:srgbClr val="FF0000"/>
                </a:solidFill>
              </a:rPr>
              <a:t>This is not a new attack and it heavily relies upon open source libraries such as @Doegox’s </a:t>
            </a:r>
            <a:r>
              <a:rPr lang="en-GB" sz="1200" i="1" dirty="0" err="1">
                <a:solidFill>
                  <a:srgbClr val="FF0000"/>
                </a:solidFill>
              </a:rPr>
              <a:t>PhoenixAES</a:t>
            </a:r>
            <a:endParaRPr lang="en-GB" sz="1200" i="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I made minor modifications made to </a:t>
            </a:r>
            <a:r>
              <a:rPr lang="en-GB" i="1" dirty="0" err="1"/>
              <a:t>PhoenixAES</a:t>
            </a:r>
            <a:r>
              <a:rPr lang="en-GB" i="1" dirty="0"/>
              <a:t> and </a:t>
            </a:r>
            <a:r>
              <a:rPr lang="en-GB" i="1" dirty="0" err="1"/>
              <a:t>aeskeyschedule</a:t>
            </a:r>
            <a:r>
              <a:rPr lang="en-GB" i="1" dirty="0"/>
              <a:t> libraries to get them to run in </a:t>
            </a:r>
            <a:r>
              <a:rPr lang="en-GB" i="1" dirty="0" err="1"/>
              <a:t>uPython</a:t>
            </a:r>
            <a:r>
              <a:rPr lang="en-GB" i="1" dirty="0"/>
              <a:t> on the Pico 2</a:t>
            </a:r>
          </a:p>
          <a:p>
            <a:r>
              <a:rPr lang="en-GB" i="1" dirty="0"/>
              <a:t>Now for the demo…let’s see if we can achieve exactly this effect of corrupting a single byte at the end of round 8 of the encryption…</a:t>
            </a:r>
          </a:p>
          <a:p>
            <a:endParaRPr lang="en-GB" dirty="0"/>
          </a:p>
          <a:p>
            <a:r>
              <a:rPr lang="en-GB" dirty="0"/>
              <a:t>https://github.com/SideChannelMarvels/JeanGrey/tree/master/phoenixAES</a:t>
            </a:r>
          </a:p>
          <a:p>
            <a:endParaRPr lang="en-GB" dirty="0"/>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31</a:t>
            </a:fld>
            <a:endParaRPr lang="en-GB"/>
          </a:p>
        </p:txBody>
      </p:sp>
    </p:spTree>
    <p:extLst>
      <p:ext uri="{BB962C8B-B14F-4D97-AF65-F5344CB8AC3E}">
        <p14:creationId xmlns:p14="http://schemas.microsoft.com/office/powerpoint/2010/main" val="533061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32</a:t>
            </a:fld>
            <a:endParaRPr lang="en-GB"/>
          </a:p>
        </p:txBody>
      </p:sp>
    </p:spTree>
    <p:extLst>
      <p:ext uri="{BB962C8B-B14F-4D97-AF65-F5344CB8AC3E}">
        <p14:creationId xmlns:p14="http://schemas.microsoft.com/office/powerpoint/2010/main" val="2514269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Clr>
                <a:schemeClr val="tx1">
                  <a:lumMod val="95000"/>
                </a:schemeClr>
              </a:buClr>
              <a:buFont typeface="Arial" panose="020B0604020202020204" pitchFamily="34" charset="0"/>
              <a:buChar char="•"/>
            </a:pPr>
            <a:r>
              <a:rPr lang="en-GB" sz="1200" b="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Fail-safe default initialised values</a:t>
            </a:r>
          </a:p>
          <a:p>
            <a:pPr marL="800100" lvl="1" indent="-342900">
              <a:buClr>
                <a:schemeClr val="tx1">
                  <a:lumMod val="95000"/>
                </a:schemeClr>
              </a:buClr>
              <a:buFont typeface="Arial" panose="020B0604020202020204" pitchFamily="34" charset="0"/>
              <a:buChar char="•"/>
            </a:pPr>
            <a:r>
              <a:rPr lang="en-GB" sz="1200" b="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Avoid trivial values for constants such as 0 and 1; maximise hamming distance</a:t>
            </a:r>
          </a:p>
          <a:p>
            <a:pPr marL="800100" lvl="1" indent="-342900">
              <a:buClr>
                <a:schemeClr val="tx1">
                  <a:lumMod val="95000"/>
                </a:schemeClr>
              </a:buClr>
              <a:buFont typeface="Arial" panose="020B0604020202020204" pitchFamily="34" charset="0"/>
              <a:buChar char="•"/>
            </a:pPr>
            <a:r>
              <a:rPr lang="en-GB" sz="1200" b="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Repeated checks for comparisons</a:t>
            </a:r>
          </a:p>
          <a:p>
            <a:pPr marL="800100" lvl="1" indent="-342900">
              <a:buClr>
                <a:schemeClr val="tx1">
                  <a:lumMod val="95000"/>
                </a:schemeClr>
              </a:buClr>
              <a:buFont typeface="Arial" panose="020B0604020202020204" pitchFamily="34" charset="0"/>
              <a:buChar char="•"/>
            </a:pPr>
            <a:r>
              <a:rPr lang="en-GB" sz="1200" b="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Checks that loops completed the correct number of iterations</a:t>
            </a:r>
          </a:p>
          <a:p>
            <a:pPr marL="800100" lvl="1" indent="-342900">
              <a:buClr>
                <a:schemeClr val="tx1">
                  <a:lumMod val="95000"/>
                </a:schemeClr>
              </a:buClr>
              <a:buFont typeface="Arial" panose="020B0604020202020204" pitchFamily="34" charset="0"/>
              <a:buChar char="•"/>
            </a:pPr>
            <a:r>
              <a:rPr lang="en-GB" sz="1200" b="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Randomised timing delays, to make repeatability and attack parameter narrowing harder</a:t>
            </a:r>
          </a:p>
          <a:p>
            <a:pPr marL="800100" lvl="1" indent="-342900">
              <a:buClr>
                <a:schemeClr val="tx1">
                  <a:lumMod val="95000"/>
                </a:schemeClr>
              </a:buClr>
              <a:buFont typeface="Arial" panose="020B0604020202020204" pitchFamily="34" charset="0"/>
              <a:buChar char="•"/>
            </a:pPr>
            <a:r>
              <a:rPr lang="en-GB" sz="1200" b="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Control flow integrity checks</a:t>
            </a:r>
          </a:p>
          <a:p>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Software mitigation patterns is a deep topic. </a:t>
            </a:r>
            <a:r>
              <a:rPr lang="en-GB" i="1" dirty="0" err="1"/>
              <a:t>Riscure</a:t>
            </a:r>
            <a:r>
              <a:rPr lang="en-GB" i="1" dirty="0"/>
              <a:t> have a fantastic whitepaper on this, but it does not go into too much depth regarding the cost of implementing these mitigations: https://www.riscure.com/publication/fault-mitigation-patterns/</a:t>
            </a:r>
          </a:p>
          <a:p>
            <a:endParaRPr lang="en-GB" i="1" dirty="0"/>
          </a:p>
          <a:p>
            <a:r>
              <a:rPr lang="en-GB" i="1" dirty="0"/>
              <a:t>Cost is a trade-off between code size, performance, and reliability (all of which are important in embedded systems), plus code complexity/maintainability, and development time.</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33</a:t>
            </a:fld>
            <a:endParaRPr lang="en-GB"/>
          </a:p>
        </p:txBody>
      </p:sp>
    </p:spTree>
    <p:extLst>
      <p:ext uri="{BB962C8B-B14F-4D97-AF65-F5344CB8AC3E}">
        <p14:creationId xmlns:p14="http://schemas.microsoft.com/office/powerpoint/2010/main" val="2712019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Hardware mitigations can also be employed</a:t>
            </a:r>
          </a:p>
          <a:p>
            <a:pPr marL="171450" indent="-171450">
              <a:buFont typeface="Arial" panose="020B0604020202020204" pitchFamily="34" charset="0"/>
              <a:buChar char="•"/>
            </a:pPr>
            <a:r>
              <a:rPr lang="en-GB" i="1" dirty="0"/>
              <a:t>Glitch resistant internal power circuitry</a:t>
            </a:r>
          </a:p>
          <a:p>
            <a:pPr marL="171450" indent="-171450">
              <a:buFont typeface="Arial" panose="020B0604020202020204" pitchFamily="34" charset="0"/>
              <a:buChar char="•"/>
            </a:pPr>
            <a:r>
              <a:rPr lang="en-GB" i="1" dirty="0"/>
              <a:t>Glitch detectors</a:t>
            </a:r>
          </a:p>
          <a:p>
            <a:pPr marL="628650" lvl="1" indent="-171450">
              <a:buFont typeface="Arial" panose="020B0604020202020204" pitchFamily="34" charset="0"/>
              <a:buChar char="•"/>
            </a:pPr>
            <a:r>
              <a:rPr lang="en-GB" i="1" dirty="0"/>
              <a:t>Voltage monitoring circuitry</a:t>
            </a:r>
          </a:p>
          <a:p>
            <a:pPr marL="628650" lvl="1" indent="-171450">
              <a:buFont typeface="Arial" panose="020B0604020202020204" pitchFamily="34" charset="0"/>
              <a:buChar char="•"/>
            </a:pPr>
            <a:r>
              <a:rPr lang="en-GB" i="1" dirty="0"/>
              <a:t>Oscillator disturbance detection</a:t>
            </a:r>
          </a:p>
          <a:p>
            <a:pPr marL="628650" lvl="1" indent="-171450">
              <a:buFont typeface="Arial" panose="020B0604020202020204" pitchFamily="34" charset="0"/>
              <a:buChar char="•"/>
            </a:pPr>
            <a:r>
              <a:rPr lang="en-GB" i="1" dirty="0"/>
              <a:t>Honeypot logic paths</a:t>
            </a:r>
          </a:p>
          <a:p>
            <a:pPr marL="171450" indent="-171450">
              <a:buFont typeface="Arial" panose="020B0604020202020204" pitchFamily="34" charset="0"/>
              <a:buChar char="•"/>
            </a:pPr>
            <a:r>
              <a:rPr lang="en-GB" i="1" dirty="0"/>
              <a:t>Memory Protection Units to prevent code execution in restricted areas</a:t>
            </a:r>
          </a:p>
          <a:p>
            <a:pPr marL="171450" indent="-171450">
              <a:buFont typeface="Arial" panose="020B0604020202020204" pitchFamily="34" charset="0"/>
              <a:buChar char="•"/>
            </a:pPr>
            <a:r>
              <a:rPr lang="en-GB" i="1" dirty="0"/>
              <a:t>Shielding</a:t>
            </a:r>
          </a:p>
          <a:p>
            <a:pPr marL="171450" indent="-171450">
              <a:buFont typeface="Arial" panose="020B0604020202020204" pitchFamily="34" charset="0"/>
              <a:buChar char="•"/>
            </a:pPr>
            <a:r>
              <a:rPr lang="en-GB" i="1" dirty="0"/>
              <a:t>Control flow integrity mechanisms</a:t>
            </a:r>
          </a:p>
          <a:p>
            <a:endParaRPr lang="en-GB" i="1" dirty="0"/>
          </a:p>
          <a:p>
            <a:r>
              <a:rPr lang="en-GB" i="1" dirty="0"/>
              <a:t>Cost is size of additional silicon real estate needed, increase in manufacturing cost, and risk of false positives causing reliability issues</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34</a:t>
            </a:fld>
            <a:endParaRPr lang="en-GB"/>
          </a:p>
        </p:txBody>
      </p:sp>
    </p:spTree>
    <p:extLst>
      <p:ext uri="{BB962C8B-B14F-4D97-AF65-F5344CB8AC3E}">
        <p14:creationId xmlns:p14="http://schemas.microsoft.com/office/powerpoint/2010/main" val="895775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Earlier this year the Raspberry Pi RP2350 chip was released (as used on the Pi Pico 2)</a:t>
            </a:r>
          </a:p>
          <a:p>
            <a:r>
              <a:rPr lang="en-GB" i="1" dirty="0"/>
              <a:t>This chip includes a variety of fault injection mitigations, and there is a bug bounty for bypassing these chip security features and recovering a secret stored in the OTP flash.</a:t>
            </a:r>
          </a:p>
          <a:p>
            <a:r>
              <a:rPr lang="en-GB" i="1" dirty="0"/>
              <a:t>In September they doubled the bounty to $20,000</a:t>
            </a:r>
          </a:p>
          <a:p>
            <a:endParaRPr lang="en-GB" dirty="0"/>
          </a:p>
          <a:p>
            <a:r>
              <a:rPr lang="en-GB" dirty="0"/>
              <a:t>https://github.com/raspberrypi/rp2350_hacking_challenge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https://datasheets.raspberrypi.com/rp2350/rp2350-datasheet.pdf</a:t>
            </a:r>
          </a:p>
          <a:p>
            <a:r>
              <a:rPr lang="en-GB" dirty="0"/>
              <a:t>https://www.raspberrypi.com/news/30000-badges-and-still-no-hack/</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35</a:t>
            </a:fld>
            <a:endParaRPr lang="en-GB"/>
          </a:p>
        </p:txBody>
      </p:sp>
    </p:spTree>
    <p:extLst>
      <p:ext uri="{BB962C8B-B14F-4D97-AF65-F5344CB8AC3E}">
        <p14:creationId xmlns:p14="http://schemas.microsoft.com/office/powerpoint/2010/main" val="4278735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I took a look at this device to determine how effective the glitch detector is:</a:t>
            </a:r>
          </a:p>
          <a:p>
            <a:r>
              <a:rPr lang="en-GB" i="1" dirty="0"/>
              <a:t>This shows the results of an EMFI campaign, against a nested for look counter running on the device. Basically, I was trying to cause it to mis-count.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This was without the glitch detector enabled, as a baseline</a:t>
            </a:r>
            <a:endParaRPr lang="en-GB" sz="1200" i="1" dirty="0">
              <a:solidFill>
                <a:srgbClr val="FF0000"/>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1200" i="1" dirty="0">
                <a:solidFill>
                  <a:srgbClr val="FF0000"/>
                </a:solidFill>
                <a:latin typeface="Sans Serif Collection" panose="020B0502040504020204" pitchFamily="34" charset="0"/>
                <a:ea typeface="Sans Serif Collection" panose="020B0502040504020204" pitchFamily="34" charset="0"/>
                <a:cs typeface="Sans Serif Collection" panose="020B0502040504020204" pitchFamily="34" charset="0"/>
              </a:rPr>
              <a:t>Red</a:t>
            </a:r>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Successful glitch</a:t>
            </a:r>
          </a:p>
          <a:p>
            <a:pPr rtl="0"/>
            <a:r>
              <a:rPr lang="en-GB" sz="1200" i="1" dirty="0">
                <a:solidFill>
                  <a:srgbClr val="0CF309"/>
                </a:solidFill>
                <a:latin typeface="Sans Serif Collection" panose="020B0502040504020204" pitchFamily="34" charset="0"/>
                <a:ea typeface="Sans Serif Collection" panose="020B0502040504020204" pitchFamily="34" charset="0"/>
                <a:cs typeface="Sans Serif Collection" panose="020B0502040504020204" pitchFamily="34" charset="0"/>
              </a:rPr>
              <a:t>Green</a:t>
            </a:r>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Expected response</a:t>
            </a:r>
          </a:p>
          <a:p>
            <a:pPr rtl="0"/>
            <a:r>
              <a:rPr lang="en-GB" sz="1200" i="1" dirty="0">
                <a:solidFill>
                  <a:srgbClr val="8084FF"/>
                </a:solidFill>
                <a:latin typeface="Sans Serif Collection" panose="020B0502040504020204" pitchFamily="34" charset="0"/>
                <a:ea typeface="Sans Serif Collection" panose="020B0502040504020204" pitchFamily="34" charset="0"/>
                <a:cs typeface="Sans Serif Collection" panose="020B0502040504020204" pitchFamily="34" charset="0"/>
              </a:rPr>
              <a:t>Blue</a:t>
            </a:r>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Device reboot</a:t>
            </a:r>
          </a:p>
          <a:p>
            <a:pPr rtl="0"/>
            <a:r>
              <a:rPr lang="en-GB" sz="1200" i="1" dirty="0">
                <a:solidFill>
                  <a:srgbClr val="83FFFF"/>
                </a:solidFill>
                <a:latin typeface="Sans Serif Collection" panose="020B0502040504020204" pitchFamily="34" charset="0"/>
                <a:ea typeface="Sans Serif Collection" panose="020B0502040504020204" pitchFamily="34" charset="0"/>
                <a:cs typeface="Sans Serif Collection" panose="020B0502040504020204" pitchFamily="34" charset="0"/>
              </a:rPr>
              <a:t>Cyan</a:t>
            </a:r>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Corrupted response</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36</a:t>
            </a:fld>
            <a:endParaRPr lang="en-GB"/>
          </a:p>
        </p:txBody>
      </p:sp>
    </p:spTree>
    <p:extLst>
      <p:ext uri="{BB962C8B-B14F-4D97-AF65-F5344CB8AC3E}">
        <p14:creationId xmlns:p14="http://schemas.microsoft.com/office/powerpoint/2010/main" val="3201698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We see that where there were successful glitches, these attempts are now caught by the glitch detector.</a:t>
            </a:r>
          </a:p>
          <a:p>
            <a:r>
              <a:rPr lang="en-GB" i="1" dirty="0"/>
              <a:t>But that’s not the end of the story; after a further week of refinement, and using a smaller coil at a lower power, </a:t>
            </a:r>
          </a:p>
          <a:p>
            <a:r>
              <a:rPr lang="en-GB" i="1" dirty="0"/>
              <a:t>I was able to corrupt the loop counter without triggering the glitch detector, albeit at a much lower success rate.</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37</a:t>
            </a:fld>
            <a:endParaRPr lang="en-GB"/>
          </a:p>
        </p:txBody>
      </p:sp>
    </p:spTree>
    <p:extLst>
      <p:ext uri="{BB962C8B-B14F-4D97-AF65-F5344CB8AC3E}">
        <p14:creationId xmlns:p14="http://schemas.microsoft.com/office/powerpoint/2010/main" val="1470443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And what looks to be the final chapter of this story is that there’s a talk at 38C3 in a couple of weeks</a:t>
            </a:r>
          </a:p>
          <a:p>
            <a:r>
              <a:rPr lang="en-GB" i="1" dirty="0"/>
              <a:t>where </a:t>
            </a:r>
            <a:r>
              <a:rPr lang="en-GB" i="1" dirty="0" err="1"/>
              <a:t>Aeden</a:t>
            </a:r>
            <a:r>
              <a:rPr lang="en-GB" i="1" dirty="0"/>
              <a:t> Cullen claims to have successfully defeated the challenge</a:t>
            </a:r>
          </a:p>
          <a:p>
            <a:r>
              <a:rPr lang="en-GB" dirty="0"/>
              <a:t>https://fahrplan.events.ccc.de/congress/2024/fahrplan/talk/39HFD9/</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38</a:t>
            </a:fld>
            <a:endParaRPr lang="en-GB"/>
          </a:p>
        </p:txBody>
      </p:sp>
    </p:spTree>
    <p:extLst>
      <p:ext uri="{BB962C8B-B14F-4D97-AF65-F5344CB8AC3E}">
        <p14:creationId xmlns:p14="http://schemas.microsoft.com/office/powerpoint/2010/main" val="3318582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There are a number of standards and certification schemes which are influencing FI resistance:</a:t>
            </a:r>
          </a:p>
          <a:p>
            <a:r>
              <a:rPr lang="en-GB" i="1" dirty="0"/>
              <a:t>Common Criteria </a:t>
            </a:r>
            <a:r>
              <a:rPr lang="en-GB" sz="1200" i="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is the certification standard for Smart Cards and high security devices, but this is very expensive to comply with, well into 6 figures.</a:t>
            </a:r>
            <a:endParaRPr lang="en-GB" i="1" dirty="0"/>
          </a:p>
          <a:p>
            <a:r>
              <a:rPr lang="en-GB" i="1" dirty="0"/>
              <a:t>For cryptographic modules, NIST have the FIPS 140-3 scheme</a:t>
            </a:r>
          </a:p>
          <a:p>
            <a:r>
              <a:rPr lang="en-GB" i="1" dirty="0"/>
              <a:t>For automotive use, ISO/SAE 21434 has forced all levels of the supply chain from OEMs to Tier 2 suppliers to consider FI attacks in their threat modelling</a:t>
            </a:r>
          </a:p>
          <a:p>
            <a:r>
              <a:rPr lang="en-GB" i="1" dirty="0"/>
              <a:t>Other certification schemes available (mainly used for using security as a distinguisher from the competition):</a:t>
            </a:r>
          </a:p>
          <a:p>
            <a:r>
              <a:rPr lang="en-GB" i="1" dirty="0"/>
              <a:t>ARM PSA and SESIP, both have a number of security levels, with FI testing included in the higher levels.</a:t>
            </a:r>
          </a:p>
          <a:p>
            <a:r>
              <a:rPr lang="en-GB" i="1" dirty="0"/>
              <a:t>The EU Cyber Resilience Act will also mandate product vulnerability reporting, so this may influence security decisions made during development.</a:t>
            </a:r>
          </a:p>
          <a:p>
            <a:endParaRPr lang="en-GB" dirty="0"/>
          </a:p>
          <a:p>
            <a:r>
              <a:rPr lang="en-GB" dirty="0"/>
              <a:t>CC ISO/IEC 15408:2022: https://www.iso.org/standard/72891.html</a:t>
            </a:r>
          </a:p>
          <a:p>
            <a:r>
              <a:rPr lang="en-GB" dirty="0"/>
              <a:t>FIPS 140-3: https://csrc.nist.gov/pubs/fips/140-3/final</a:t>
            </a:r>
          </a:p>
          <a:p>
            <a:r>
              <a:rPr lang="en-GB" dirty="0"/>
              <a:t>PSA Certified: https://www.psacertified.org/</a:t>
            </a:r>
          </a:p>
          <a:p>
            <a:r>
              <a:rPr lang="en-GB" dirty="0"/>
              <a:t>SESIP: https://www.trustcb.com/iot/sesip/</a:t>
            </a:r>
          </a:p>
          <a:p>
            <a:r>
              <a:rPr lang="en-GB" dirty="0"/>
              <a:t>ISO/SAE 21434:2021: https://www.iso.org/standard/70918.html</a:t>
            </a:r>
          </a:p>
          <a:p>
            <a:r>
              <a:rPr lang="en-GB" dirty="0"/>
              <a:t>CRA: https://www.european-cyber-resilience-act.com/</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39</a:t>
            </a:fld>
            <a:endParaRPr lang="en-GB"/>
          </a:p>
        </p:txBody>
      </p:sp>
    </p:spTree>
    <p:extLst>
      <p:ext uri="{BB962C8B-B14F-4D97-AF65-F5344CB8AC3E}">
        <p14:creationId xmlns:p14="http://schemas.microsoft.com/office/powerpoint/2010/main" val="722254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40</a:t>
            </a:fld>
            <a:endParaRPr lang="en-GB"/>
          </a:p>
        </p:txBody>
      </p:sp>
    </p:spTree>
    <p:extLst>
      <p:ext uri="{BB962C8B-B14F-4D97-AF65-F5344CB8AC3E}">
        <p14:creationId xmlns:p14="http://schemas.microsoft.com/office/powerpoint/2010/main" val="38787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I work for a silicon vendor who sells microcontrollers for use in cars, industrial control systems, IoT devices etc. </a:t>
            </a:r>
          </a:p>
          <a:p>
            <a:r>
              <a:rPr lang="en-GB" i="1" dirty="0"/>
              <a:t>My job is focused on hardware penetration testing, to determine whether the microcontrollers we sell are resistant to fault injection and side channel analysis attacks.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Basically, I’m running the internal red team for hardware attacks on our products. My team represents all you hackers out there in the audience; we try to identify vulnerabilities before you lot get a chance to.</a:t>
            </a:r>
          </a:p>
          <a:p>
            <a:endParaRPr lang="en-GB" i="1" dirty="0"/>
          </a:p>
          <a:p>
            <a:r>
              <a:rPr lang="en-GB" i="1" dirty="0"/>
              <a:t>In hardware manuals and marketing material, various claims are made about the normal operation of the devices, and it’s my job to try to disprove those claims, so fixes can be made before we release the chip, and to teach others in the organisation about how to protect against attacks on these.</a:t>
            </a:r>
          </a:p>
          <a:p>
            <a:r>
              <a:rPr lang="en-GB" i="1" dirty="0"/>
              <a:t>These claims are things like </a:t>
            </a:r>
          </a:p>
          <a:p>
            <a:pPr marL="171450" indent="-171450">
              <a:buFont typeface="Arial" panose="020B0604020202020204" pitchFamily="34" charset="0"/>
              <a:buChar char="•"/>
            </a:pPr>
            <a:r>
              <a:rPr lang="en-GB" i="1" dirty="0"/>
              <a:t>Secure Boot, where only signed images will be executed</a:t>
            </a:r>
          </a:p>
          <a:p>
            <a:pPr marL="171450" indent="-171450">
              <a:buFont typeface="Arial" panose="020B0604020202020204" pitchFamily="34" charset="0"/>
              <a:buChar char="•"/>
            </a:pPr>
            <a:r>
              <a:rPr lang="en-GB" i="1" dirty="0"/>
              <a:t>Flash Read Protection, where it should only be possible to read the flash memory contents after authentication, or in certain lifecycle management states</a:t>
            </a:r>
          </a:p>
          <a:p>
            <a:pPr marL="171450" indent="-171450">
              <a:buFont typeface="Arial" panose="020B0604020202020204" pitchFamily="34" charset="0"/>
              <a:buChar char="•"/>
            </a:pPr>
            <a:r>
              <a:rPr lang="en-GB" i="1" dirty="0"/>
              <a:t>Debug Protection, where debugging should only be possible after authentication, or in certain lifecycle management states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The image is what Deepai.org thinks I do in the lab!</a:t>
            </a:r>
          </a:p>
          <a:p>
            <a:endParaRPr lang="en-GB" dirty="0"/>
          </a:p>
          <a:p>
            <a:r>
              <a:rPr lang="en-GB" dirty="0"/>
              <a:t>Morph image used under licence: https://creativecommons.org/licenses/by/4.0/</a:t>
            </a:r>
          </a:p>
          <a:p>
            <a:r>
              <a:rPr lang="en-GB" dirty="0"/>
              <a:t>Image source:</a:t>
            </a:r>
          </a:p>
          <a:p>
            <a:r>
              <a:rPr lang="en-GB" dirty="0"/>
              <a:t>Science Museum Group. Model of 'Morph'. 1999-5162 Science Museum Group Collection Online. Accessed 21 November 2024. https://collection.sciencemuseumgroup.org.uk/objects/co8180635/model-of-morph.</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a:t>
            </a:fld>
            <a:endParaRPr lang="en-GB"/>
          </a:p>
        </p:txBody>
      </p:sp>
    </p:spTree>
    <p:extLst>
      <p:ext uri="{BB962C8B-B14F-4D97-AF65-F5344CB8AC3E}">
        <p14:creationId xmlns:p14="http://schemas.microsoft.com/office/powerpoint/2010/main" val="2182364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There are other methods, often more invasive, to recover device secrets,</a:t>
            </a:r>
          </a:p>
          <a:p>
            <a:pPr>
              <a:buClr>
                <a:schemeClr val="tx1">
                  <a:lumMod val="95000"/>
                </a:schemeClr>
              </a:buCl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Decapsulation and optical read of ROM</a:t>
            </a:r>
          </a:p>
          <a:p>
            <a:pPr>
              <a:buClr>
                <a:schemeClr val="tx1">
                  <a:lumMod val="95000"/>
                </a:schemeClr>
              </a:buCl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Micro-probing to connect to internal signals or to connect/disconnect internal lines</a:t>
            </a:r>
          </a:p>
          <a:p>
            <a:pPr>
              <a:buClr>
                <a:schemeClr val="tx1">
                  <a:lumMod val="95000"/>
                </a:schemeClr>
              </a:buCl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Body Bias Injection: voltage glitch to the ground plane inside the chip – this raises the </a:t>
            </a:r>
            <a:r>
              <a:rPr lang="en-GB" sz="1200" i="1" dirty="0" err="1">
                <a:latin typeface="Sans Serif Collection" panose="020B0502040504020204" pitchFamily="34" charset="0"/>
                <a:ea typeface="Sans Serif Collection" panose="020B0502040504020204" pitchFamily="34" charset="0"/>
                <a:cs typeface="Sans Serif Collection" panose="020B0502040504020204" pitchFamily="34" charset="0"/>
              </a:rPr>
              <a:t>Gnd</a:t>
            </a: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 voltage and can cause localised data misreads due to the reduced potential difference between </a:t>
            </a:r>
            <a:r>
              <a:rPr lang="en-GB" sz="1200" i="1" dirty="0" err="1">
                <a:latin typeface="Sans Serif Collection" panose="020B0502040504020204" pitchFamily="34" charset="0"/>
                <a:ea typeface="Sans Serif Collection" panose="020B0502040504020204" pitchFamily="34" charset="0"/>
                <a:cs typeface="Sans Serif Collection" panose="020B0502040504020204" pitchFamily="34" charset="0"/>
              </a:rPr>
              <a:t>Gnd</a:t>
            </a: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 and core voltage.</a:t>
            </a:r>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41</a:t>
            </a:fld>
            <a:endParaRPr lang="en-GB"/>
          </a:p>
        </p:txBody>
      </p:sp>
    </p:spTree>
    <p:extLst>
      <p:ext uri="{BB962C8B-B14F-4D97-AF65-F5344CB8AC3E}">
        <p14:creationId xmlns:p14="http://schemas.microsoft.com/office/powerpoint/2010/main" val="1849434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And side-channel analysis can use </a:t>
            </a: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tiny data dependant fluctuations in timing, power or electromagnetic emissions</a:t>
            </a:r>
            <a:r>
              <a:rPr lang="en-GB" i="1" dirty="0"/>
              <a:t> to recover cryptographic keys.</a:t>
            </a:r>
          </a:p>
          <a:p>
            <a:r>
              <a:rPr lang="en-GB" i="1" dirty="0"/>
              <a:t>SCA can also be useful for fault injection, when used to trigger the glitch, or in timing analysis during parameter refinement.</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42</a:t>
            </a:fld>
            <a:endParaRPr lang="en-GB"/>
          </a:p>
        </p:txBody>
      </p:sp>
    </p:spTree>
    <p:extLst>
      <p:ext uri="{BB962C8B-B14F-4D97-AF65-F5344CB8AC3E}">
        <p14:creationId xmlns:p14="http://schemas.microsoft.com/office/powerpoint/2010/main" val="2877803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Clr>
                <a:schemeClr val="tx1">
                  <a:lumMod val="95000"/>
                </a:schemeClr>
              </a:buClr>
              <a:buFont typeface="Arial" panose="020B0604020202020204" pitchFamily="34" charset="0"/>
              <a:buChar cha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It’s hard (and costly) to protect against physical attacks on hardware if people can get access to the chip.</a:t>
            </a:r>
          </a:p>
          <a:p>
            <a:pPr marL="171450" indent="-171450">
              <a:buClr>
                <a:schemeClr val="tx1">
                  <a:lumMod val="95000"/>
                </a:schemeClr>
              </a:buClr>
              <a:buFont typeface="Arial" panose="020B0604020202020204" pitchFamily="34" charset="0"/>
              <a:buChar cha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These attacks are becoming more widely known/exploited and the tools are getting cheaper.</a:t>
            </a:r>
          </a:p>
          <a:p>
            <a:pPr marL="171450" indent="-171450">
              <a:buClr>
                <a:schemeClr val="tx1"/>
              </a:buClr>
              <a:buFont typeface="Arial" panose="020B0604020202020204" pitchFamily="34" charset="0"/>
              <a:buChar cha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Glitch detectors (and other mitigations) can make a huge difference to the difficulty and repeatability of a fault injection attack, but they’re not perfect.</a:t>
            </a:r>
          </a:p>
          <a:p>
            <a:pPr marL="171450" indent="-171450">
              <a:buClr>
                <a:schemeClr val="tx1"/>
              </a:buClr>
              <a:buFont typeface="Arial" panose="020B0604020202020204" pitchFamily="34" charset="0"/>
              <a:buChar cha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There is more effort going into hardware and software protection mechanisms now too.</a:t>
            </a:r>
          </a:p>
          <a:p>
            <a:pPr marL="171450" indent="-171450">
              <a:buClr>
                <a:schemeClr val="tx1"/>
              </a:buClr>
              <a:buFont typeface="Arial" panose="020B0604020202020204" pitchFamily="34" charset="0"/>
              <a:buChar char="•"/>
            </a:pPr>
            <a:r>
              <a:rPr lang="en-GB" sz="1200" i="1" dirty="0">
                <a:latin typeface="Sans Serif Collection" panose="020B0502040504020204" pitchFamily="34" charset="0"/>
                <a:ea typeface="Sans Serif Collection" panose="020B0502040504020204" pitchFamily="34" charset="0"/>
                <a:cs typeface="Sans Serif Collection" panose="020B0502040504020204" pitchFamily="34" charset="0"/>
              </a:rPr>
              <a:t>System design that avoids storage of secrets is a great defence, but not always practical</a:t>
            </a:r>
          </a:p>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43</a:t>
            </a:fld>
            <a:endParaRPr lang="en-GB"/>
          </a:p>
        </p:txBody>
      </p:sp>
    </p:spTree>
    <p:extLst>
      <p:ext uri="{BB962C8B-B14F-4D97-AF65-F5344CB8AC3E}">
        <p14:creationId xmlns:p14="http://schemas.microsoft.com/office/powerpoint/2010/main" val="4151192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44</a:t>
            </a:fld>
            <a:endParaRPr lang="en-GB"/>
          </a:p>
        </p:txBody>
      </p:sp>
    </p:spTree>
    <p:extLst>
      <p:ext uri="{BB962C8B-B14F-4D97-AF65-F5344CB8AC3E}">
        <p14:creationId xmlns:p14="http://schemas.microsoft.com/office/powerpoint/2010/main" val="1213397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45</a:t>
            </a:fld>
            <a:endParaRPr lang="en-GB"/>
          </a:p>
        </p:txBody>
      </p:sp>
    </p:spTree>
    <p:extLst>
      <p:ext uri="{BB962C8B-B14F-4D97-AF65-F5344CB8AC3E}">
        <p14:creationId xmlns:p14="http://schemas.microsoft.com/office/powerpoint/2010/main" val="1277890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46</a:t>
            </a:fld>
            <a:endParaRPr lang="en-GB"/>
          </a:p>
        </p:txBody>
      </p:sp>
    </p:spTree>
    <p:extLst>
      <p:ext uri="{BB962C8B-B14F-4D97-AF65-F5344CB8AC3E}">
        <p14:creationId xmlns:p14="http://schemas.microsoft.com/office/powerpoint/2010/main" val="88193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5</a:t>
            </a:fld>
            <a:endParaRPr lang="en-GB"/>
          </a:p>
        </p:txBody>
      </p:sp>
    </p:spTree>
    <p:extLst>
      <p:ext uri="{BB962C8B-B14F-4D97-AF65-F5344CB8AC3E}">
        <p14:creationId xmlns:p14="http://schemas.microsoft.com/office/powerpoint/2010/main" val="1102359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6</a:t>
            </a:fld>
            <a:endParaRPr lang="en-GB"/>
          </a:p>
        </p:txBody>
      </p:sp>
    </p:spTree>
    <p:extLst>
      <p:ext uri="{BB962C8B-B14F-4D97-AF65-F5344CB8AC3E}">
        <p14:creationId xmlns:p14="http://schemas.microsoft.com/office/powerpoint/2010/main" val="3207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latin typeface="Sans Serif Collection" panose="020B0502040504020204" pitchFamily="34" charset="0"/>
                <a:ea typeface="Sans Serif Collection" panose="020B0502040504020204" pitchFamily="34" charset="0"/>
                <a:cs typeface="Sans Serif Collection" panose="020B0502040504020204" pitchFamily="34" charset="0"/>
              </a:rPr>
              <a:t>Fault Injection (FI) is a class of hardware attacks in which the device is stressed in an unusual way to make it malfunction.</a:t>
            </a: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There are many different ways to cause a chip to malfunction; extremes of voltage, electromagnetic fields, clock speeds, temperature, light, ionizing radiation…</a:t>
            </a:r>
          </a:p>
          <a:p>
            <a:r>
              <a:rPr lang="en-GB" i="1" dirty="0"/>
              <a:t>***These attacks require physical access to the hardware***</a:t>
            </a:r>
          </a:p>
          <a:p>
            <a:r>
              <a:rPr lang="en-GB" i="1" dirty="0"/>
              <a:t>Fault injection is often referred to as “glitching”</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7</a:t>
            </a:fld>
            <a:endParaRPr lang="en-GB"/>
          </a:p>
        </p:txBody>
      </p:sp>
    </p:spTree>
    <p:extLst>
      <p:ext uri="{BB962C8B-B14F-4D97-AF65-F5344CB8AC3E}">
        <p14:creationId xmlns:p14="http://schemas.microsoft.com/office/powerpoint/2010/main" val="89427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5EE2CF44-2B13-41B4-A334-1CDF534EEBBF}" type="slidenum">
              <a:rPr lang="en-GB" smtClean="0"/>
              <a:t>8</a:t>
            </a:fld>
            <a:endParaRPr lang="en-GB"/>
          </a:p>
        </p:txBody>
      </p:sp>
    </p:spTree>
    <p:extLst>
      <p:ext uri="{BB962C8B-B14F-4D97-AF65-F5344CB8AC3E}">
        <p14:creationId xmlns:p14="http://schemas.microsoft.com/office/powerpoint/2010/main" val="99257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With Voltage FI, we cause brief “glitches” to the power of the device.</a:t>
            </a:r>
          </a:p>
          <a:p>
            <a:r>
              <a:rPr lang="en-GB" i="1" dirty="0"/>
              <a:t>This can be by briefly interrupting the power supply, or applying an incorrect voltage, or shorting a pin.</a:t>
            </a:r>
          </a:p>
          <a:p>
            <a:r>
              <a:rPr lang="en-GB" i="1" dirty="0"/>
              <a:t>Sometimes board modifications are needed; for example, removing capacitors can make the device less stable and more vulnerable to glitching.</a:t>
            </a:r>
          </a:p>
          <a:p>
            <a:endParaRPr lang="en-GB" dirty="0"/>
          </a:p>
          <a:p>
            <a:r>
              <a:rPr lang="en-GB" dirty="0"/>
              <a:t>https://giphy.com/gifs/season-3-the-simpsons-3x24-xT5LMWOExnRmXt2vFS</a:t>
            </a:r>
          </a:p>
        </p:txBody>
      </p:sp>
      <p:sp>
        <p:nvSpPr>
          <p:cNvPr id="4" name="Slide Number Placeholder 3"/>
          <p:cNvSpPr>
            <a:spLocks noGrp="1"/>
          </p:cNvSpPr>
          <p:nvPr>
            <p:ph type="sldNum" sz="quarter" idx="5"/>
          </p:nvPr>
        </p:nvSpPr>
        <p:spPr/>
        <p:txBody>
          <a:bodyPr/>
          <a:lstStyle/>
          <a:p>
            <a:pPr rtl="0"/>
            <a:fld id="{5EE2CF44-2B13-41B4-A334-1CDF534EEBBF}" type="slidenum">
              <a:rPr lang="en-GB" smtClean="0"/>
              <a:t>9</a:t>
            </a:fld>
            <a:endParaRPr lang="en-GB"/>
          </a:p>
        </p:txBody>
      </p:sp>
    </p:spTree>
    <p:extLst>
      <p:ext uri="{BB962C8B-B14F-4D97-AF65-F5344CB8AC3E}">
        <p14:creationId xmlns:p14="http://schemas.microsoft.com/office/powerpoint/2010/main" val="2272145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itle 1"/>
          <p:cNvSpPr>
            <a:spLocks noGrp="1"/>
          </p:cNvSpPr>
          <p:nvPr>
            <p:ph type="ctrTitle"/>
          </p:nvPr>
        </p:nvSpPr>
        <p:spPr bwMode="white">
          <a:xfrm>
            <a:off x="1066800" y="3165763"/>
            <a:ext cx="10058400" cy="1711037"/>
          </a:xfrm>
        </p:spPr>
        <p:txBody>
          <a:bodyPr rtlCol="0" anchor="b">
            <a:normAutofit/>
          </a:bodyPr>
          <a:lstStyle>
            <a:lvl1pPr algn="l">
              <a:lnSpc>
                <a:spcPct val="80000"/>
              </a:lnSpc>
              <a:defRPr sz="5400">
                <a:solidFill>
                  <a:schemeClr val="tx1"/>
                </a:solidFill>
              </a:defRPr>
            </a:lvl1pPr>
          </a:lstStyle>
          <a:p>
            <a:pPr rtl="0"/>
            <a:r>
              <a:rPr lang="en-US"/>
              <a:t>Click to edit Master title style</a:t>
            </a:r>
            <a:endParaRPr lang="en-gb"/>
          </a:p>
        </p:txBody>
      </p:sp>
      <p:sp>
        <p:nvSpPr>
          <p:cNvPr id="3" name="Subtitle 2"/>
          <p:cNvSpPr>
            <a:spLocks noGrp="1"/>
          </p:cNvSpPr>
          <p:nvPr>
            <p:ph type="subTitle" idx="1"/>
          </p:nvPr>
        </p:nvSpPr>
        <p:spPr bwMode="white">
          <a:xfrm>
            <a:off x="1066800" y="4953000"/>
            <a:ext cx="10058400" cy="685800"/>
          </a:xfrm>
        </p:spPr>
        <p:txBody>
          <a:bodyPr rtlCol="0">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a:t>Click to edit Master subtitle style</a:t>
            </a:r>
            <a:endParaRPr lang="en-gb"/>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a:p>
        </p:txBody>
      </p:sp>
      <p:sp>
        <p:nvSpPr>
          <p:cNvPr id="3" name="Vertical Text Placeholder 2"/>
          <p:cNvSpPr>
            <a:spLocks noGrp="1"/>
          </p:cNvSpPr>
          <p:nvPr>
            <p:ph type="body" orient="vert" idx="1"/>
          </p:nvPr>
        </p:nvSpPr>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Footer Placeholder 4"/>
          <p:cNvSpPr>
            <a:spLocks noGrp="1"/>
          </p:cNvSpPr>
          <p:nvPr>
            <p:ph type="ftr" sz="quarter" idx="11"/>
          </p:nvPr>
        </p:nvSpPr>
        <p:spPr/>
        <p:txBody>
          <a:bodyPr rtlCol="0"/>
          <a:lstStyle/>
          <a:p>
            <a:pPr rtl="0"/>
            <a:endParaRPr lang="en-US"/>
          </a:p>
        </p:txBody>
      </p:sp>
      <p:sp>
        <p:nvSpPr>
          <p:cNvPr id="4" name="Date Placeholder 3"/>
          <p:cNvSpPr>
            <a:spLocks noGrp="1"/>
          </p:cNvSpPr>
          <p:nvPr>
            <p:ph type="dt" sz="half" idx="10"/>
          </p:nvPr>
        </p:nvSpPr>
        <p:spPr/>
        <p:txBody>
          <a:bodyPr rtlCol="0"/>
          <a:lstStyle/>
          <a:p>
            <a:pPr rtl="0"/>
            <a:r>
              <a:rPr lang="en-US"/>
              <a:t>1/8/2016</a:t>
            </a:r>
          </a:p>
        </p:txBody>
      </p:sp>
      <p:sp>
        <p:nvSpPr>
          <p:cNvPr id="6" name="Slide Number Placeholder 5"/>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rtlCol="0"/>
          <a:lstStyle/>
          <a:p>
            <a:pPr rtl="0"/>
            <a:r>
              <a:rPr lang="en-US"/>
              <a:t>Click to edit Master title style</a:t>
            </a:r>
            <a:endParaRPr lang="en-gb"/>
          </a:p>
        </p:txBody>
      </p:sp>
      <p:sp>
        <p:nvSpPr>
          <p:cNvPr id="3" name="Vertical Text Placeholder 2"/>
          <p:cNvSpPr>
            <a:spLocks noGrp="1"/>
          </p:cNvSpPr>
          <p:nvPr>
            <p:ph type="body" orient="vert" idx="1"/>
          </p:nvPr>
        </p:nvSpPr>
        <p:spPr>
          <a:xfrm>
            <a:off x="1524000" y="457199"/>
            <a:ext cx="7048500" cy="5638801"/>
          </a:xfrm>
        </p:spPr>
        <p:txBody>
          <a:bodyPr vert="eaVert"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Footer Placeholder 4"/>
          <p:cNvSpPr>
            <a:spLocks noGrp="1"/>
          </p:cNvSpPr>
          <p:nvPr>
            <p:ph type="ftr" sz="quarter" idx="11"/>
          </p:nvPr>
        </p:nvSpPr>
        <p:spPr/>
        <p:txBody>
          <a:bodyPr rtlCol="0"/>
          <a:lstStyle/>
          <a:p>
            <a:pPr rtl="0"/>
            <a:endParaRPr lang="en-US"/>
          </a:p>
        </p:txBody>
      </p:sp>
      <p:sp>
        <p:nvSpPr>
          <p:cNvPr id="4" name="Date Placeholder 3"/>
          <p:cNvSpPr>
            <a:spLocks noGrp="1"/>
          </p:cNvSpPr>
          <p:nvPr>
            <p:ph type="dt" sz="half" idx="10"/>
          </p:nvPr>
        </p:nvSpPr>
        <p:spPr/>
        <p:txBody>
          <a:bodyPr rtlCol="0"/>
          <a:lstStyle/>
          <a:p>
            <a:pPr rtl="0"/>
            <a:r>
              <a:rPr lang="en-US"/>
              <a:t>1/8/2016</a:t>
            </a:r>
          </a:p>
        </p:txBody>
      </p:sp>
      <p:sp>
        <p:nvSpPr>
          <p:cNvPr id="6" name="Slide Number Placeholder 5"/>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a:p>
        </p:txBody>
      </p:sp>
      <p:sp>
        <p:nvSpPr>
          <p:cNvPr id="3" name="Content Placeholder 2"/>
          <p:cNvSpPr>
            <a:spLocks noGrp="1"/>
          </p:cNvSpPr>
          <p:nvPr>
            <p:ph idx="1"/>
          </p:nvPr>
        </p:nvSpPr>
        <p:spPr/>
        <p:txBody>
          <a:bodyPr rtlCol="0"/>
          <a:lstStyle>
            <a:lvl5pPr>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Footer Placeholder 4"/>
          <p:cNvSpPr>
            <a:spLocks noGrp="1"/>
          </p:cNvSpPr>
          <p:nvPr>
            <p:ph type="ftr" sz="quarter" idx="11"/>
          </p:nvPr>
        </p:nvSpPr>
        <p:spPr/>
        <p:txBody>
          <a:bodyPr rtlCol="0"/>
          <a:lstStyle/>
          <a:p>
            <a:pPr rtl="0"/>
            <a:endParaRPr lang="en-US" dirty="0"/>
          </a:p>
        </p:txBody>
      </p:sp>
      <p:sp>
        <p:nvSpPr>
          <p:cNvPr id="4" name="Date Placeholder 3"/>
          <p:cNvSpPr>
            <a:spLocks noGrp="1"/>
          </p:cNvSpPr>
          <p:nvPr>
            <p:ph type="dt" sz="half" idx="10"/>
          </p:nvPr>
        </p:nvSpPr>
        <p:spPr/>
        <p:txBody>
          <a:bodyPr rtlCol="0"/>
          <a:lstStyle/>
          <a:p>
            <a:pPr rtl="0"/>
            <a:r>
              <a:rPr lang="en-US"/>
              <a:t>1/8/2016</a:t>
            </a:r>
          </a:p>
        </p:txBody>
      </p:sp>
      <p:sp>
        <p:nvSpPr>
          <p:cNvPr id="6" name="Slide Number Placeholder 5"/>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rtlCol="0" anchor="b">
            <a:normAutofit/>
          </a:bodyPr>
          <a:lstStyle>
            <a:lvl1pPr>
              <a:defRPr sz="5400">
                <a:solidFill>
                  <a:schemeClr val="tx1"/>
                </a:solidFill>
              </a:defRPr>
            </a:lvl1pPr>
          </a:lstStyle>
          <a:p>
            <a:pPr rtl="0"/>
            <a:r>
              <a:rPr lang="en-US"/>
              <a:t>Click to edit Master title style</a:t>
            </a:r>
            <a:endParaRPr lang="en-gb"/>
          </a:p>
        </p:txBody>
      </p:sp>
      <p:sp>
        <p:nvSpPr>
          <p:cNvPr id="3" name="Text Placeholder 2"/>
          <p:cNvSpPr>
            <a:spLocks noGrp="1"/>
          </p:cNvSpPr>
          <p:nvPr>
            <p:ph type="body" idx="1"/>
          </p:nvPr>
        </p:nvSpPr>
        <p:spPr>
          <a:xfrm>
            <a:off x="1524000" y="4589463"/>
            <a:ext cx="9144000" cy="1506537"/>
          </a:xfrm>
        </p:spPr>
        <p:txBody>
          <a:bodyPr rtlCol="0">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a:p>
        </p:txBody>
      </p:sp>
      <p:sp>
        <p:nvSpPr>
          <p:cNvPr id="3" name="Content Placeholder 2"/>
          <p:cNvSpPr>
            <a:spLocks noGrp="1"/>
          </p:cNvSpPr>
          <p:nvPr>
            <p:ph sz="half" idx="1"/>
          </p:nvPr>
        </p:nvSpPr>
        <p:spPr>
          <a:xfrm>
            <a:off x="1524000" y="1825625"/>
            <a:ext cx="4343400" cy="4270375"/>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Content Placeholder 3"/>
          <p:cNvSpPr>
            <a:spLocks noGrp="1"/>
          </p:cNvSpPr>
          <p:nvPr>
            <p:ph sz="half" idx="2"/>
          </p:nvPr>
        </p:nvSpPr>
        <p:spPr>
          <a:xfrm>
            <a:off x="6324600" y="1825625"/>
            <a:ext cx="4343400" cy="4270375"/>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6" name="Footer Placeholder 5"/>
          <p:cNvSpPr>
            <a:spLocks noGrp="1"/>
          </p:cNvSpPr>
          <p:nvPr>
            <p:ph type="ftr" sz="quarter" idx="11"/>
          </p:nvPr>
        </p:nvSpPr>
        <p:spPr/>
        <p:txBody>
          <a:bodyPr rtlCol="0"/>
          <a:lstStyle/>
          <a:p>
            <a:pPr rtl="0"/>
            <a:endParaRPr lang="en-US"/>
          </a:p>
        </p:txBody>
      </p:sp>
      <p:sp>
        <p:nvSpPr>
          <p:cNvPr id="5" name="Date Placeholder 4"/>
          <p:cNvSpPr>
            <a:spLocks noGrp="1"/>
          </p:cNvSpPr>
          <p:nvPr>
            <p:ph type="dt" sz="half" idx="10"/>
          </p:nvPr>
        </p:nvSpPr>
        <p:spPr/>
        <p:txBody>
          <a:bodyPr rtlCol="0"/>
          <a:lstStyle/>
          <a:p>
            <a:pPr rtl="0"/>
            <a:r>
              <a:rPr lang="en-US"/>
              <a:t>1/8/2016</a:t>
            </a:r>
          </a:p>
        </p:txBody>
      </p:sp>
      <p:sp>
        <p:nvSpPr>
          <p:cNvPr id="7" name="Slide Number Placeholder 6"/>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a:p>
        </p:txBody>
      </p:sp>
      <p:sp>
        <p:nvSpPr>
          <p:cNvPr id="3" name="Text Placeholder 2"/>
          <p:cNvSpPr>
            <a:spLocks noGrp="1"/>
          </p:cNvSpPr>
          <p:nvPr>
            <p:ph type="body" idx="1"/>
          </p:nvPr>
        </p:nvSpPr>
        <p:spPr>
          <a:xfrm>
            <a:off x="1527048" y="1828800"/>
            <a:ext cx="4343400" cy="685800"/>
          </a:xfrm>
        </p:spPr>
        <p:txBody>
          <a:bodyPr rtlCol="0"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327648" y="1828800"/>
            <a:ext cx="4343400" cy="685800"/>
          </a:xfrm>
        </p:spPr>
        <p:txBody>
          <a:bodyPr rtlCol="0"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8" name="Footer Placeholder 7"/>
          <p:cNvSpPr>
            <a:spLocks noGrp="1"/>
          </p:cNvSpPr>
          <p:nvPr>
            <p:ph type="ftr" sz="quarter" idx="11"/>
          </p:nvPr>
        </p:nvSpPr>
        <p:spPr/>
        <p:txBody>
          <a:bodyPr rtlCol="0"/>
          <a:lstStyle/>
          <a:p>
            <a:pPr rtl="0"/>
            <a:endParaRPr lang="en-US"/>
          </a:p>
        </p:txBody>
      </p:sp>
      <p:sp>
        <p:nvSpPr>
          <p:cNvPr id="7" name="Date Placeholder 6"/>
          <p:cNvSpPr>
            <a:spLocks noGrp="1"/>
          </p:cNvSpPr>
          <p:nvPr>
            <p:ph type="dt" sz="half" idx="10"/>
          </p:nvPr>
        </p:nvSpPr>
        <p:spPr/>
        <p:txBody>
          <a:bodyPr rtlCol="0"/>
          <a:lstStyle/>
          <a:p>
            <a:pPr rtl="0"/>
            <a:r>
              <a:rPr lang="en-US"/>
              <a:t>1/8/2016</a:t>
            </a:r>
          </a:p>
        </p:txBody>
      </p:sp>
      <p:sp>
        <p:nvSpPr>
          <p:cNvPr id="9" name="Slide Number Placeholder 8"/>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gb"/>
          </a:p>
        </p:txBody>
      </p:sp>
      <p:sp>
        <p:nvSpPr>
          <p:cNvPr id="4" name="Footer Placeholder 3"/>
          <p:cNvSpPr>
            <a:spLocks noGrp="1"/>
          </p:cNvSpPr>
          <p:nvPr>
            <p:ph type="ftr" sz="quarter" idx="11"/>
          </p:nvPr>
        </p:nvSpPr>
        <p:spPr/>
        <p:txBody>
          <a:bodyPr rtlCol="0"/>
          <a:lstStyle/>
          <a:p>
            <a:pPr rtl="0"/>
            <a:endParaRPr lang="en-US"/>
          </a:p>
        </p:txBody>
      </p:sp>
      <p:sp>
        <p:nvSpPr>
          <p:cNvPr id="3" name="Date Placeholder 2"/>
          <p:cNvSpPr>
            <a:spLocks noGrp="1"/>
          </p:cNvSpPr>
          <p:nvPr>
            <p:ph type="dt" sz="half" idx="10"/>
          </p:nvPr>
        </p:nvSpPr>
        <p:spPr/>
        <p:txBody>
          <a:bodyPr rtlCol="0"/>
          <a:lstStyle/>
          <a:p>
            <a:pPr rtl="0"/>
            <a:r>
              <a:rPr lang="en-US"/>
              <a:t>1/8/2016</a:t>
            </a:r>
          </a:p>
        </p:txBody>
      </p:sp>
      <p:sp>
        <p:nvSpPr>
          <p:cNvPr id="5" name="Slide Number Placeholder 4"/>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endParaRPr lang="en-US"/>
          </a:p>
        </p:txBody>
      </p:sp>
      <p:sp>
        <p:nvSpPr>
          <p:cNvPr id="2" name="Date Placeholder 1"/>
          <p:cNvSpPr>
            <a:spLocks noGrp="1"/>
          </p:cNvSpPr>
          <p:nvPr>
            <p:ph type="dt" sz="half" idx="10"/>
          </p:nvPr>
        </p:nvSpPr>
        <p:spPr/>
        <p:txBody>
          <a:bodyPr rtlCol="0"/>
          <a:lstStyle/>
          <a:p>
            <a:pPr rtl="0"/>
            <a:r>
              <a:rPr lang="en-US"/>
              <a:t>1/8/2016</a:t>
            </a:r>
          </a:p>
        </p:txBody>
      </p:sp>
      <p:sp>
        <p:nvSpPr>
          <p:cNvPr id="4" name="Slide Number Placeholder 3"/>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rtlCol="0" anchor="b">
            <a:normAutofit/>
          </a:bodyPr>
          <a:lstStyle>
            <a:lvl1pPr>
              <a:defRPr sz="3400"/>
            </a:lvl1pPr>
          </a:lstStyle>
          <a:p>
            <a:pPr rtl="0"/>
            <a:r>
              <a:rPr lang="en-US"/>
              <a:t>Click to edit Master title style</a:t>
            </a:r>
            <a:endParaRPr lang="en-gb"/>
          </a:p>
        </p:txBody>
      </p:sp>
      <p:sp>
        <p:nvSpPr>
          <p:cNvPr id="3" name="Content Placeholder 2"/>
          <p:cNvSpPr>
            <a:spLocks noGrp="1"/>
          </p:cNvSpPr>
          <p:nvPr>
            <p:ph idx="1"/>
          </p:nvPr>
        </p:nvSpPr>
        <p:spPr>
          <a:xfrm>
            <a:off x="760412" y="762000"/>
            <a:ext cx="6400800" cy="53340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4" name="Text Placeholder 3"/>
          <p:cNvSpPr>
            <a:spLocks noGrp="1"/>
          </p:cNvSpPr>
          <p:nvPr>
            <p:ph type="body" sz="half" idx="2"/>
          </p:nvPr>
        </p:nvSpPr>
        <p:spPr>
          <a:xfrm>
            <a:off x="8001039" y="3429000"/>
            <a:ext cx="3124161" cy="1828800"/>
          </a:xfrm>
        </p:spPr>
        <p:txBody>
          <a:bodyPr rtlCol="0"/>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6" name="Footer Placeholder 5"/>
          <p:cNvSpPr>
            <a:spLocks noGrp="1"/>
          </p:cNvSpPr>
          <p:nvPr>
            <p:ph type="ftr" sz="quarter" idx="11"/>
          </p:nvPr>
        </p:nvSpPr>
        <p:spPr/>
        <p:txBody>
          <a:bodyPr rtlCol="0"/>
          <a:lstStyle/>
          <a:p>
            <a:pPr rtl="0"/>
            <a:endParaRPr lang="en-US"/>
          </a:p>
        </p:txBody>
      </p:sp>
      <p:sp>
        <p:nvSpPr>
          <p:cNvPr id="5" name="Date Placeholder 4"/>
          <p:cNvSpPr>
            <a:spLocks noGrp="1"/>
          </p:cNvSpPr>
          <p:nvPr>
            <p:ph type="dt" sz="half" idx="10"/>
          </p:nvPr>
        </p:nvSpPr>
        <p:spPr/>
        <p:txBody>
          <a:bodyPr rtlCol="0"/>
          <a:lstStyle/>
          <a:p>
            <a:pPr rtl="0"/>
            <a:r>
              <a:rPr lang="en-US"/>
              <a:t>1/8/2016</a:t>
            </a:r>
          </a:p>
        </p:txBody>
      </p:sp>
      <p:sp>
        <p:nvSpPr>
          <p:cNvPr id="7" name="Slide Number Placeholder 6"/>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rtlCol="0" anchor="b">
            <a:normAutofit/>
          </a:bodyPr>
          <a:lstStyle>
            <a:lvl1pPr>
              <a:defRPr sz="3400"/>
            </a:lvl1pPr>
          </a:lstStyle>
          <a:p>
            <a:pPr rtl="0"/>
            <a:r>
              <a:rPr lang="en-US"/>
              <a:t>Click to edit Master title style</a:t>
            </a:r>
            <a:endParaRPr lang="en-gb"/>
          </a:p>
        </p:txBody>
      </p:sp>
      <p:sp>
        <p:nvSpPr>
          <p:cNvPr id="3" name="Picture Placeholder 2"/>
          <p:cNvSpPr>
            <a:spLocks noGrp="1"/>
          </p:cNvSpPr>
          <p:nvPr>
            <p:ph type="pic" idx="1"/>
          </p:nvPr>
        </p:nvSpPr>
        <p:spPr>
          <a:xfrm>
            <a:off x="781251" y="777240"/>
            <a:ext cx="6400800" cy="5303520"/>
          </a:xfrm>
        </p:spPr>
        <p:txBody>
          <a:bodyPr tIns="45720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en-gb"/>
          </a:p>
        </p:txBody>
      </p:sp>
      <p:sp>
        <p:nvSpPr>
          <p:cNvPr id="4" name="Text Placeholder 3"/>
          <p:cNvSpPr>
            <a:spLocks noGrp="1"/>
          </p:cNvSpPr>
          <p:nvPr>
            <p:ph type="body" sz="half" idx="2"/>
          </p:nvPr>
        </p:nvSpPr>
        <p:spPr>
          <a:xfrm>
            <a:off x="7997952" y="3429000"/>
            <a:ext cx="3127248" cy="1828800"/>
          </a:xfrm>
        </p:spPr>
        <p:txBody>
          <a:bodyPr rtlCol="0"/>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600" dirty="0"/>
          </a:p>
        </p:txBody>
      </p:sp>
      <p:sp>
        <p:nvSpPr>
          <p:cNvPr id="6" name="Footer Placeholder 5"/>
          <p:cNvSpPr>
            <a:spLocks noGrp="1"/>
          </p:cNvSpPr>
          <p:nvPr>
            <p:ph type="ftr" sz="quarter" idx="11"/>
          </p:nvPr>
        </p:nvSpPr>
        <p:spPr/>
        <p:txBody>
          <a:bodyPr rtlCol="0"/>
          <a:lstStyle/>
          <a:p>
            <a:pPr rtl="0"/>
            <a:endParaRPr lang="en-US"/>
          </a:p>
        </p:txBody>
      </p:sp>
      <p:sp>
        <p:nvSpPr>
          <p:cNvPr id="5" name="Date Placeholder 4"/>
          <p:cNvSpPr>
            <a:spLocks noGrp="1"/>
          </p:cNvSpPr>
          <p:nvPr>
            <p:ph type="dt" sz="half" idx="10"/>
          </p:nvPr>
        </p:nvSpPr>
        <p:spPr/>
        <p:txBody>
          <a:bodyPr rtlCol="0"/>
          <a:lstStyle/>
          <a:p>
            <a:pPr rtl="0"/>
            <a:r>
              <a:rPr lang="en-US"/>
              <a:t>1/8/2016</a:t>
            </a:r>
          </a:p>
        </p:txBody>
      </p:sp>
      <p:sp>
        <p:nvSpPr>
          <p:cNvPr id="7" name="Slide Number Placeholder 6"/>
          <p:cNvSpPr>
            <a:spLocks noGrp="1"/>
          </p:cNvSpPr>
          <p:nvPr>
            <p:ph type="sldNum" sz="quarter" idx="12"/>
          </p:nvPr>
        </p:nvSpPr>
        <p:spPr/>
        <p:txBody>
          <a:bodyPr rtlCol="0"/>
          <a:lstStyle/>
          <a:p>
            <a:pPr rtl="0"/>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pPr rtl="0"/>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pPr rtl="0"/>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pPr rtl="0"/>
            <a:r>
              <a:rPr lang="en-US"/>
              <a:t>1/8/2016</a:t>
            </a:r>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pPr rtl="0"/>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www.newae.com/products/nae-cw520" TargetMode="Externa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KULeuven-COSIC/Starlink-FI"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hyperlink" Target="https://www.youtube.com/watch?v=NXqLMmGwJm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trosix.wiki/picofly-hwfly-rp2040-nintendo-switch"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youtube.com/watch?v=NXqLMmGwJm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arxiv.org/abs/1903.08102"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dT9y-KQbqi4"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barsteward-bsides/FireFight"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riscure.com/publication/fault-mitigation-pattern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s://www.raspberrypi.com/news/30000-badges-and-still-no-hack/" TargetMode="External"/><Relationship Id="rId3" Type="http://schemas.openxmlformats.org/officeDocument/2006/relationships/image" Target="../media/image38.png"/><Relationship Id="rId7" Type="http://schemas.openxmlformats.org/officeDocument/2006/relationships/hyperlink" Target="https://datasheets.raspberrypi.com/rp2350/rp2350-datasheet.pdf"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github.com/raspberrypi/rp2350_hacking_challenge"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fahrplan.events.ccc.de/congress/2024/fahrplan/talk/39HFD9/"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european-cyber-resilience-act.com/" TargetMode="External"/><Relationship Id="rId13" Type="http://schemas.openxmlformats.org/officeDocument/2006/relationships/image" Target="../media/image49.png"/><Relationship Id="rId3" Type="http://schemas.openxmlformats.org/officeDocument/2006/relationships/hyperlink" Target="https://www.iso.org/standard/72891.html" TargetMode="External"/><Relationship Id="rId7" Type="http://schemas.openxmlformats.org/officeDocument/2006/relationships/hyperlink" Target="https://www.trustcb.com/iot/sesip/" TargetMode="External"/><Relationship Id="rId12" Type="http://schemas.openxmlformats.org/officeDocument/2006/relationships/image" Target="../media/image48.jpe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hyperlink" Target="https://www.psacertified.org/" TargetMode="External"/><Relationship Id="rId11" Type="http://schemas.openxmlformats.org/officeDocument/2006/relationships/image" Target="../media/image47.png"/><Relationship Id="rId5" Type="http://schemas.openxmlformats.org/officeDocument/2006/relationships/hyperlink" Target="https://www.iso.org/standard/70918.html" TargetMode="External"/><Relationship Id="rId10" Type="http://schemas.openxmlformats.org/officeDocument/2006/relationships/image" Target="../media/image46.png"/><Relationship Id="rId4" Type="http://schemas.openxmlformats.org/officeDocument/2006/relationships/hyperlink" Target="https://csrc.nist.gov/pubs/fips/140-3/final" TargetMode="Externa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hyperlink" Target="https://www.langer-emv.de/en/product/near-field-microprobe-sets-icr-hh-h-field/26/icr-hh100-27-set-near-field-microprobe-1-5-mhz-6-ghz/768/icr-hh100-27-near-field-microprobe-1-5-mhz-to-6-ghz/101"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barsteward-bsides/FireFight" TargetMode="External"/><Relationship Id="rId7" Type="http://schemas.openxmlformats.org/officeDocument/2006/relationships/hyperlink" Target="https://www.newae.com/"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https://github.com/AsFaBw" TargetMode="External"/><Relationship Id="rId5" Type="http://schemas.openxmlformats.org/officeDocument/2006/relationships/hyperlink" Target="https://github.com/fanosta/aeskeyschedule" TargetMode="External"/><Relationship Id="rId4" Type="http://schemas.openxmlformats.org/officeDocument/2006/relationships/hyperlink" Target="https://github.com/SideChannelMarvels/JeanGrey/tree/master/phoenixAES"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commons.wikimedia.org/wiki/File:A_Bright_New_Day_for_Broadband_%E2%80%94_Starlink_(51016637753).jpg" TargetMode="External"/><Relationship Id="rId13" Type="http://schemas.openxmlformats.org/officeDocument/2006/relationships/hyperlink" Target="https://commons.wikimedia.org/wiki/User:PantheraLeo1359531" TargetMode="External"/><Relationship Id="rId3" Type="http://schemas.openxmlformats.org/officeDocument/2006/relationships/hyperlink" Target="https://creativecommons.org/licenses/by/4.0/" TargetMode="External"/><Relationship Id="rId7" Type="http://schemas.openxmlformats.org/officeDocument/2006/relationships/hyperlink" Target="https://www.analog.com/media/en/technical-documentation/data-sheets/MAX4617-MAX4619.pdf" TargetMode="External"/><Relationship Id="rId12" Type="http://schemas.openxmlformats.org/officeDocument/2006/relationships/hyperlink" Target="https://www.youtube.com/watch?v=dT9y-KQbqi4"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hyperlink" Target="https://giphy.com/gifs/season-3-the-simpsons-3x24-xT5LMWOExnRmXt2vFS" TargetMode="External"/><Relationship Id="rId11" Type="http://schemas.openxmlformats.org/officeDocument/2006/relationships/hyperlink" Target="https://github.com/KULeuven-COSIC/Starlink-FI" TargetMode="External"/><Relationship Id="rId5" Type="http://schemas.openxmlformats.org/officeDocument/2006/relationships/hyperlink" Target="https://deepai.org/" TargetMode="External"/><Relationship Id="rId15" Type="http://schemas.openxmlformats.org/officeDocument/2006/relationships/hyperlink" Target="https://creativecommons.org/licenses/by/3.0/deed.en" TargetMode="External"/><Relationship Id="rId10" Type="http://schemas.openxmlformats.org/officeDocument/2006/relationships/hyperlink" Target="https://github.com/KULeuven-COSIC/Starlink-FI/raw/main/img/modchip.jpg" TargetMode="External"/><Relationship Id="rId4" Type="http://schemas.openxmlformats.org/officeDocument/2006/relationships/hyperlink" Target="https://collection.sciencemuseumgroup.org.uk/objects/co8180635/model-of-morph" TargetMode="External"/><Relationship Id="rId9" Type="http://schemas.openxmlformats.org/officeDocument/2006/relationships/hyperlink" Target="https://creativecommons.org/licenses/by/2.0/" TargetMode="External"/><Relationship Id="rId14" Type="http://schemas.openxmlformats.org/officeDocument/2006/relationships/hyperlink" Target="https://upload.wikimedia.org/wikipedia/commons/7/70/Nintendo_Switch_OLED-Modell_%28BeatEmUps%29_20211001_08.pn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barsteward-bsides/FireFight"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jpeg"/><Relationship Id="rId4" Type="http://schemas.openxmlformats.org/officeDocument/2006/relationships/hyperlink" Target="https://creativecommons.org/licenses/by/4.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normAutofit/>
          </a:bodyPr>
          <a:lstStyle/>
          <a:p>
            <a:pPr rtl="0"/>
            <a:r>
              <a:rPr lang="en-GB" dirty="0"/>
              <a:t>Roll your own vulnerabilities</a:t>
            </a:r>
            <a:endParaRPr sz="3000" dirty="0"/>
          </a:p>
        </p:txBody>
      </p:sp>
      <p:sp>
        <p:nvSpPr>
          <p:cNvPr id="3" name="Subtitle 2"/>
          <p:cNvSpPr>
            <a:spLocks noGrp="1"/>
          </p:cNvSpPr>
          <p:nvPr>
            <p:ph type="subTitle" idx="1"/>
          </p:nvPr>
        </p:nvSpPr>
        <p:spPr>
          <a:xfrm>
            <a:off x="263352" y="4953000"/>
            <a:ext cx="10369152" cy="685800"/>
          </a:xfrm>
        </p:spPr>
        <p:txBody>
          <a:bodyPr rtlCol="0">
            <a:noAutofit/>
          </a:bodyPr>
          <a:lstStyle/>
          <a:p>
            <a:pPr algn="ctr" rtl="0"/>
            <a:r>
              <a:rPr lang="en-GB" sz="2400" dirty="0"/>
              <a:t>An introduction to fault-injection for exploiting bug-free code in embedded systems.</a:t>
            </a:r>
          </a:p>
          <a:p>
            <a:pPr rtl="0"/>
            <a:endParaRPr sz="2400" dirty="0"/>
          </a:p>
        </p:txBody>
      </p:sp>
      <p:sp>
        <p:nvSpPr>
          <p:cNvPr id="4" name="TextBox 3">
            <a:extLst>
              <a:ext uri="{FF2B5EF4-FFF2-40B4-BE49-F238E27FC236}">
                <a16:creationId xmlns:a16="http://schemas.microsoft.com/office/drawing/2014/main" id="{F7664025-AD45-2C17-C381-A3CFA7E72C5E}"/>
              </a:ext>
            </a:extLst>
          </p:cNvPr>
          <p:cNvSpPr txBox="1"/>
          <p:nvPr/>
        </p:nvSpPr>
        <p:spPr>
          <a:xfrm>
            <a:off x="8976320" y="3213730"/>
            <a:ext cx="3215680" cy="830997"/>
          </a:xfrm>
          <a:prstGeom prst="rect">
            <a:avLst/>
          </a:prstGeom>
          <a:noFill/>
        </p:spPr>
        <p:txBody>
          <a:bodyPr wrap="square" rtlCol="0">
            <a:spAutoFit/>
          </a:bodyPr>
          <a:lstStyle/>
          <a:p>
            <a:r>
              <a:rPr lang="en-GB" sz="2400" b="1" dirty="0">
                <a:solidFill>
                  <a:schemeClr val="tx1">
                    <a:lumMod val="8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@barsteward,</a:t>
            </a:r>
          </a:p>
          <a:p>
            <a:r>
              <a:rPr lang="en-GB" sz="2400" b="1" dirty="0" err="1">
                <a:solidFill>
                  <a:schemeClr val="tx1">
                    <a:lumMod val="8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BSides</a:t>
            </a:r>
            <a:r>
              <a:rPr lang="en-GB" sz="2400" b="1" dirty="0">
                <a:solidFill>
                  <a:schemeClr val="tx1">
                    <a:lumMod val="8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London 2024</a:t>
            </a: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Fault Injection (VFI)</a:t>
            </a:r>
            <a:endParaRPr dirty="0"/>
          </a:p>
        </p:txBody>
      </p:sp>
      <p:sp>
        <p:nvSpPr>
          <p:cNvPr id="3" name="Text Placeholder 2"/>
          <p:cNvSpPr>
            <a:spLocks noGrp="1"/>
          </p:cNvSpPr>
          <p:nvPr>
            <p:ph type="body" idx="1"/>
          </p:nvPr>
        </p:nvSpPr>
        <p:spPr>
          <a:xfrm>
            <a:off x="1124728" y="720162"/>
            <a:ext cx="9723799" cy="1143000"/>
          </a:xfrm>
        </p:spPr>
        <p:txBody>
          <a:bodyPr rtlCol="0">
            <a:normAutofit/>
          </a:bodyPr>
          <a:lstStyle/>
          <a:p>
            <a:pPr rtl="0"/>
            <a:r>
              <a:rPr lang="en-GB" sz="2400" dirty="0">
                <a:solidFill>
                  <a:schemeClr val="tx1">
                    <a:lumMod val="95000"/>
                  </a:schemeClr>
                </a:solidFill>
              </a:rPr>
              <a:t>Glitches are introduced to the power rails, by briefly changing the supplied voltage, or by driving one or more pins to an incorrect voltage.</a:t>
            </a:r>
            <a:endParaRPr sz="2400" dirty="0">
              <a:solidFill>
                <a:schemeClr val="tx1">
                  <a:lumMod val="95000"/>
                </a:schemeClr>
              </a:solidFill>
            </a:endParaRPr>
          </a:p>
        </p:txBody>
      </p:sp>
      <p:pic>
        <p:nvPicPr>
          <p:cNvPr id="5" name="Picture 4">
            <a:extLst>
              <a:ext uri="{FF2B5EF4-FFF2-40B4-BE49-F238E27FC236}">
                <a16:creationId xmlns:a16="http://schemas.microsoft.com/office/drawing/2014/main" id="{D4459DDC-36A5-1BDE-D1A6-3CCCF9C640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3472" y="1700808"/>
            <a:ext cx="8064409" cy="4610467"/>
          </a:xfrm>
          <a:prstGeom prst="rect">
            <a:avLst/>
          </a:prstGeom>
          <a:solidFill>
            <a:schemeClr val="tx1"/>
          </a:solidFill>
        </p:spPr>
      </p:pic>
    </p:spTree>
    <p:extLst>
      <p:ext uri="{BB962C8B-B14F-4D97-AF65-F5344CB8AC3E}">
        <p14:creationId xmlns:p14="http://schemas.microsoft.com/office/powerpoint/2010/main" val="1972832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Fault Injection (VFI)</a:t>
            </a:r>
            <a:endParaRPr dirty="0"/>
          </a:p>
        </p:txBody>
      </p:sp>
      <p:sp>
        <p:nvSpPr>
          <p:cNvPr id="3" name="Text Placeholder 2"/>
          <p:cNvSpPr>
            <a:spLocks noGrp="1"/>
          </p:cNvSpPr>
          <p:nvPr>
            <p:ph type="body" idx="1"/>
          </p:nvPr>
        </p:nvSpPr>
        <p:spPr>
          <a:xfrm>
            <a:off x="1124729" y="720162"/>
            <a:ext cx="9612560" cy="1143000"/>
          </a:xfrm>
        </p:spPr>
        <p:txBody>
          <a:bodyPr rtlCol="0">
            <a:normAutofit/>
          </a:bodyPr>
          <a:lstStyle/>
          <a:p>
            <a:pPr rtl="0"/>
            <a:r>
              <a:rPr lang="en-GB" sz="2400" dirty="0">
                <a:solidFill>
                  <a:schemeClr val="tx1">
                    <a:lumMod val="95000"/>
                  </a:schemeClr>
                </a:solidFill>
              </a:rPr>
              <a:t>Glitches are introduced to the power rails, by briefly changing the supplied voltage, or by driving one or more pins to an incorrect voltage.</a:t>
            </a:r>
            <a:endParaRPr sz="2400" dirty="0">
              <a:solidFill>
                <a:schemeClr val="tx1">
                  <a:lumMod val="95000"/>
                </a:schemeClr>
              </a:solidFill>
            </a:endParaRPr>
          </a:p>
        </p:txBody>
      </p:sp>
      <p:pic>
        <p:nvPicPr>
          <p:cNvPr id="9" name="Picture 8">
            <a:extLst>
              <a:ext uri="{FF2B5EF4-FFF2-40B4-BE49-F238E27FC236}">
                <a16:creationId xmlns:a16="http://schemas.microsoft.com/office/drawing/2014/main" id="{EB4160BE-63FF-3966-444B-EBE0A669AE8E}"/>
              </a:ext>
            </a:extLst>
          </p:cNvPr>
          <p:cNvPicPr>
            <a:picLocks noChangeAspect="1"/>
          </p:cNvPicPr>
          <p:nvPr/>
        </p:nvPicPr>
        <p:blipFill>
          <a:blip r:embed="rId3">
            <a:extLst>
              <a:ext uri="{28A0092B-C50C-407E-A947-70E740481C1C}">
                <a14:useLocalDpi xmlns:a14="http://schemas.microsoft.com/office/drawing/2010/main" val="0"/>
              </a:ext>
            </a:extLst>
          </a:blip>
          <a:srcRect t="959" b="959"/>
          <a:stretch/>
        </p:blipFill>
        <p:spPr>
          <a:xfrm>
            <a:off x="983432" y="2420888"/>
            <a:ext cx="10035097" cy="3448191"/>
          </a:xfrm>
          <a:prstGeom prst="rect">
            <a:avLst/>
          </a:prstGeom>
        </p:spPr>
      </p:pic>
      <p:sp>
        <p:nvSpPr>
          <p:cNvPr id="4" name="TextBox 3">
            <a:extLst>
              <a:ext uri="{FF2B5EF4-FFF2-40B4-BE49-F238E27FC236}">
                <a16:creationId xmlns:a16="http://schemas.microsoft.com/office/drawing/2014/main" id="{65DBEE62-06B9-55B0-0067-4726009ADBFA}"/>
              </a:ext>
            </a:extLst>
          </p:cNvPr>
          <p:cNvSpPr txBox="1"/>
          <p:nvPr/>
        </p:nvSpPr>
        <p:spPr>
          <a:xfrm>
            <a:off x="1173471" y="2636912"/>
            <a:ext cx="7632848" cy="369332"/>
          </a:xfrm>
          <a:prstGeom prst="rect">
            <a:avLst/>
          </a:prstGeom>
          <a:noFill/>
        </p:spPr>
        <p:txBody>
          <a:bodyPr wrap="square" rtlCol="0">
            <a:spAutoFit/>
          </a:bodyPr>
          <a:lstStyle/>
          <a:p>
            <a:r>
              <a:rPr lang="en-GB" dirty="0">
                <a:solidFill>
                  <a:schemeClr val="bg1"/>
                </a:solidFill>
                <a:latin typeface="Sans Serif Collection" panose="020B0502040504020204" pitchFamily="34" charset="0"/>
                <a:ea typeface="Sans Serif Collection" panose="020B0502040504020204" pitchFamily="34" charset="0"/>
                <a:cs typeface="Sans Serif Collection" panose="020B0502040504020204" pitchFamily="34" charset="0"/>
              </a:rPr>
              <a:t>MOSFET for “crowbar” glitching in contention with power supply</a:t>
            </a:r>
          </a:p>
        </p:txBody>
      </p:sp>
    </p:spTree>
    <p:extLst>
      <p:ext uri="{BB962C8B-B14F-4D97-AF65-F5344CB8AC3E}">
        <p14:creationId xmlns:p14="http://schemas.microsoft.com/office/powerpoint/2010/main" val="1670813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479BD8-4CBA-71A3-5962-4C462AFA4C47}"/>
              </a:ext>
            </a:extLst>
          </p:cNvPr>
          <p:cNvPicPr>
            <a:picLocks noChangeAspect="1"/>
          </p:cNvPicPr>
          <p:nvPr/>
        </p:nvPicPr>
        <p:blipFill>
          <a:blip r:embed="rId3">
            <a:extLst>
              <a:ext uri="{28A0092B-C50C-407E-A947-70E740481C1C}">
                <a14:useLocalDpi xmlns:a14="http://schemas.microsoft.com/office/drawing/2010/main" val="0"/>
              </a:ext>
            </a:extLst>
          </a:blip>
          <a:srcRect t="911" b="911"/>
          <a:stretch/>
        </p:blipFill>
        <p:spPr>
          <a:xfrm>
            <a:off x="983432" y="2420888"/>
            <a:ext cx="10009112" cy="3442615"/>
          </a:xfrm>
          <a:prstGeom prst="rect">
            <a:avLst/>
          </a:prstGeom>
        </p:spPr>
      </p:pic>
      <p:sp>
        <p:nvSpPr>
          <p:cNvPr id="2" name="Title 1"/>
          <p:cNvSpPr>
            <a:spLocks noGrp="1"/>
          </p:cNvSpPr>
          <p:nvPr>
            <p:ph type="title"/>
          </p:nvPr>
        </p:nvSpPr>
        <p:spPr>
          <a:xfrm>
            <a:off x="1055440" y="260648"/>
            <a:ext cx="9612560" cy="576064"/>
          </a:xfrm>
        </p:spPr>
        <p:txBody>
          <a:bodyPr rtlCol="0">
            <a:normAutofit/>
          </a:bodyPr>
          <a:lstStyle/>
          <a:p>
            <a:pPr rtl="0"/>
            <a:r>
              <a:rPr lang="en-gb" dirty="0"/>
              <a:t>Voltage Fault Injection (VFI)</a:t>
            </a:r>
            <a:endParaRPr dirty="0"/>
          </a:p>
        </p:txBody>
      </p:sp>
      <p:sp>
        <p:nvSpPr>
          <p:cNvPr id="3" name="Text Placeholder 2"/>
          <p:cNvSpPr>
            <a:spLocks noGrp="1"/>
          </p:cNvSpPr>
          <p:nvPr>
            <p:ph type="body" idx="1"/>
          </p:nvPr>
        </p:nvSpPr>
        <p:spPr>
          <a:xfrm>
            <a:off x="1124728" y="720162"/>
            <a:ext cx="9723799" cy="1143000"/>
          </a:xfrm>
        </p:spPr>
        <p:txBody>
          <a:bodyPr rtlCol="0">
            <a:normAutofit/>
          </a:bodyPr>
          <a:lstStyle/>
          <a:p>
            <a:pPr rtl="0"/>
            <a:r>
              <a:rPr lang="en-GB" sz="2400" dirty="0">
                <a:solidFill>
                  <a:schemeClr val="tx1">
                    <a:lumMod val="95000"/>
                  </a:schemeClr>
                </a:solidFill>
              </a:rPr>
              <a:t>Glitches are introduced to the power rails, by briefly changing the supplied voltage, or by driving one or more pins to an incorrect voltage.</a:t>
            </a:r>
            <a:endParaRPr sz="2400" dirty="0">
              <a:solidFill>
                <a:schemeClr val="tx1">
                  <a:lumMod val="95000"/>
                </a:schemeClr>
              </a:solidFill>
            </a:endParaRPr>
          </a:p>
        </p:txBody>
      </p:sp>
      <p:sp>
        <p:nvSpPr>
          <p:cNvPr id="4" name="TextBox 3">
            <a:extLst>
              <a:ext uri="{FF2B5EF4-FFF2-40B4-BE49-F238E27FC236}">
                <a16:creationId xmlns:a16="http://schemas.microsoft.com/office/drawing/2014/main" id="{7A195FF0-2601-F9B7-8614-FB4B822D42D5}"/>
              </a:ext>
            </a:extLst>
          </p:cNvPr>
          <p:cNvSpPr txBox="1"/>
          <p:nvPr/>
        </p:nvSpPr>
        <p:spPr>
          <a:xfrm>
            <a:off x="1173471" y="2636912"/>
            <a:ext cx="7632848" cy="369332"/>
          </a:xfrm>
          <a:prstGeom prst="rect">
            <a:avLst/>
          </a:prstGeom>
          <a:noFill/>
        </p:spPr>
        <p:txBody>
          <a:bodyPr wrap="square" rtlCol="0">
            <a:spAutoFit/>
          </a:bodyPr>
          <a:lstStyle/>
          <a:p>
            <a:r>
              <a:rPr lang="en-GB" dirty="0">
                <a:solidFill>
                  <a:schemeClr val="bg1"/>
                </a:solidFill>
                <a:latin typeface="Sans Serif Collection" panose="020B0502040504020204" pitchFamily="34" charset="0"/>
                <a:ea typeface="Sans Serif Collection" panose="020B0502040504020204" pitchFamily="34" charset="0"/>
                <a:cs typeface="Sans Serif Collection" panose="020B0502040504020204" pitchFamily="34" charset="0"/>
              </a:rPr>
              <a:t>MOSFET for “crowbar” glitching core voltage rail to </a:t>
            </a:r>
            <a:r>
              <a:rPr lang="en-GB" dirty="0" err="1">
                <a:solidFill>
                  <a:schemeClr val="bg1"/>
                </a:solidFill>
                <a:latin typeface="Sans Serif Collection" panose="020B0502040504020204" pitchFamily="34" charset="0"/>
                <a:ea typeface="Sans Serif Collection" panose="020B0502040504020204" pitchFamily="34" charset="0"/>
                <a:cs typeface="Sans Serif Collection" panose="020B0502040504020204" pitchFamily="34" charset="0"/>
              </a:rPr>
              <a:t>Gnd</a:t>
            </a:r>
            <a:endParaRPr lang="en-GB" dirty="0">
              <a:solidFill>
                <a:schemeClr val="bg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70920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a:t>
            </a:r>
            <a:r>
              <a:rPr lang="en-gb" dirty="0"/>
              <a:t>FI: Glitch Parameters</a:t>
            </a:r>
            <a:endParaRPr dirty="0"/>
          </a:p>
        </p:txBody>
      </p:sp>
      <p:pic>
        <p:nvPicPr>
          <p:cNvPr id="7" name="Picture 6">
            <a:extLst>
              <a:ext uri="{FF2B5EF4-FFF2-40B4-BE49-F238E27FC236}">
                <a16:creationId xmlns:a16="http://schemas.microsoft.com/office/drawing/2014/main" id="{F2DE7698-4A63-CC0F-366A-A27A24D4CB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5503" y="980728"/>
            <a:ext cx="10679941" cy="4639322"/>
          </a:xfrm>
          <a:prstGeom prst="rect">
            <a:avLst/>
          </a:prstGeom>
        </p:spPr>
      </p:pic>
    </p:spTree>
    <p:extLst>
      <p:ext uri="{BB962C8B-B14F-4D97-AF65-F5344CB8AC3E}">
        <p14:creationId xmlns:p14="http://schemas.microsoft.com/office/powerpoint/2010/main" val="136956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a:t>
            </a:r>
            <a:r>
              <a:rPr lang="en-gb" dirty="0"/>
              <a:t>FI: Glitch Parameter Narrowing</a:t>
            </a:r>
            <a:endParaRPr dirty="0"/>
          </a:p>
        </p:txBody>
      </p:sp>
      <p:pic>
        <p:nvPicPr>
          <p:cNvPr id="8" name="Picture 7">
            <a:extLst>
              <a:ext uri="{FF2B5EF4-FFF2-40B4-BE49-F238E27FC236}">
                <a16:creationId xmlns:a16="http://schemas.microsoft.com/office/drawing/2014/main" id="{D0FF5092-666D-B22D-DFE1-C6AB2FD2A8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9375" y="1029837"/>
            <a:ext cx="11369467" cy="4965358"/>
          </a:xfrm>
          <a:prstGeom prst="rect">
            <a:avLst/>
          </a:prstGeom>
        </p:spPr>
      </p:pic>
      <p:pic>
        <p:nvPicPr>
          <p:cNvPr id="4" name="Picture 3" descr="A graph with red dots&#10;&#10;Description automatically generated">
            <a:extLst>
              <a:ext uri="{FF2B5EF4-FFF2-40B4-BE49-F238E27FC236}">
                <a16:creationId xmlns:a16="http://schemas.microsoft.com/office/drawing/2014/main" id="{2DD0DFF4-C197-279F-7B3C-7CE1CDC80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04712" y="796746"/>
            <a:ext cx="12192000" cy="5431540"/>
          </a:xfrm>
          <a:prstGeom prst="rect">
            <a:avLst/>
          </a:prstGeom>
        </p:spPr>
      </p:pic>
    </p:spTree>
    <p:extLst>
      <p:ext uri="{BB962C8B-B14F-4D97-AF65-F5344CB8AC3E}">
        <p14:creationId xmlns:p14="http://schemas.microsoft.com/office/powerpoint/2010/main" val="316364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96296E-6 L -1.02565 0.00902 " pathEditMode="relative" rAng="0" ptsTypes="AA">
                                      <p:cBhvr>
                                        <p:cTn id="6" dur="2000" fill="hold"/>
                                        <p:tgtEl>
                                          <p:spTgt spid="4"/>
                                        </p:tgtEl>
                                        <p:attrNameLst>
                                          <p:attrName>ppt_x</p:attrName>
                                          <p:attrName>ppt_y</p:attrName>
                                        </p:attrNameLst>
                                      </p:cBhvr>
                                      <p:rCtr x="-51289"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ea typeface="Sans Serif Collection" panose="020B0502040504020204" pitchFamily="34" charset="0"/>
                <a:cs typeface="Sans Serif Collection" panose="020B0502040504020204" pitchFamily="34" charset="0"/>
              </a:rPr>
              <a:t>Electro-Magnetic Fault Injection (EMFI)</a:t>
            </a:r>
            <a:endParaRPr dirty="0">
              <a:ea typeface="Sans Serif Collection" panose="020B0502040504020204" pitchFamily="34" charset="0"/>
              <a:cs typeface="Sans Serif Collection" panose="020B0502040504020204" pitchFamily="34" charset="0"/>
            </a:endParaRPr>
          </a:p>
        </p:txBody>
      </p:sp>
      <p:sp>
        <p:nvSpPr>
          <p:cNvPr id="3" name="Text Placeholder 2"/>
          <p:cNvSpPr>
            <a:spLocks noGrp="1"/>
          </p:cNvSpPr>
          <p:nvPr>
            <p:ph type="body" idx="1"/>
          </p:nvPr>
        </p:nvSpPr>
        <p:spPr>
          <a:xfrm>
            <a:off x="1124729" y="720162"/>
            <a:ext cx="9269418" cy="1143000"/>
          </a:xfrm>
        </p:spPr>
        <p:txBody>
          <a:bodyPr rtlCol="0">
            <a:normAutofit/>
          </a:bodyPr>
          <a:lstStyle/>
          <a:p>
            <a:pPr rtl="0"/>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An EM pulse is delivered from a coil close to the chip</a:t>
            </a:r>
            <a:endParaRPr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descr="Close-up of a circuit board&#10;&#10;Description automatically generated">
            <a:extLst>
              <a:ext uri="{FF2B5EF4-FFF2-40B4-BE49-F238E27FC236}">
                <a16:creationId xmlns:a16="http://schemas.microsoft.com/office/drawing/2014/main" id="{25299C1D-EC9C-F006-047A-E756A698E572}"/>
              </a:ext>
            </a:extLst>
          </p:cNvPr>
          <p:cNvPicPr>
            <a:picLocks noChangeAspect="1"/>
          </p:cNvPicPr>
          <p:nvPr/>
        </p:nvPicPr>
        <p:blipFill>
          <a:blip r:embed="rId3" cstate="print">
            <a:extLst>
              <a:ext uri="{28A0092B-C50C-407E-A947-70E740481C1C}">
                <a14:useLocalDpi xmlns:a14="http://schemas.microsoft.com/office/drawing/2010/main" val="0"/>
              </a:ext>
            </a:extLst>
          </a:blip>
          <a:srcRect l="23193" r="8048"/>
          <a:stretch/>
        </p:blipFill>
        <p:spPr>
          <a:xfrm rot="5400000">
            <a:off x="4072671" y="1779921"/>
            <a:ext cx="2852854" cy="3126676"/>
          </a:xfrm>
          <a:prstGeom prst="rect">
            <a:avLst/>
          </a:prstGeom>
          <a:ln w="25400">
            <a:solidFill>
              <a:srgbClr val="FF0000"/>
            </a:solidFill>
          </a:ln>
        </p:spPr>
      </p:pic>
      <p:pic>
        <p:nvPicPr>
          <p:cNvPr id="7" name="Picture 6" descr="NewAE ChipSHOUTER CW520&#10;https://www.newae.com/products/nae-cw520">
            <a:extLst>
              <a:ext uri="{FF2B5EF4-FFF2-40B4-BE49-F238E27FC236}">
                <a16:creationId xmlns:a16="http://schemas.microsoft.com/office/drawing/2014/main" id="{5A445A8F-0BCB-B0EF-35F8-F0BE56E4D8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0371" y="1556791"/>
            <a:ext cx="2475349" cy="5006789"/>
          </a:xfrm>
          <a:prstGeom prst="rect">
            <a:avLst/>
          </a:prstGeom>
        </p:spPr>
      </p:pic>
      <p:sp>
        <p:nvSpPr>
          <p:cNvPr id="8" name="Rectangle 7">
            <a:extLst>
              <a:ext uri="{FF2B5EF4-FFF2-40B4-BE49-F238E27FC236}">
                <a16:creationId xmlns:a16="http://schemas.microsoft.com/office/drawing/2014/main" id="{3802FC88-4166-79F5-F97A-4BB09134F508}"/>
              </a:ext>
            </a:extLst>
          </p:cNvPr>
          <p:cNvSpPr/>
          <p:nvPr/>
        </p:nvSpPr>
        <p:spPr>
          <a:xfrm>
            <a:off x="2207568" y="5805264"/>
            <a:ext cx="332574" cy="33257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41B7B663-478A-5C52-40D7-478473241E39}"/>
              </a:ext>
            </a:extLst>
          </p:cNvPr>
          <p:cNvCxnSpPr>
            <a:cxnSpLocks/>
          </p:cNvCxnSpPr>
          <p:nvPr/>
        </p:nvCxnSpPr>
        <p:spPr>
          <a:xfrm flipH="1">
            <a:off x="2207568" y="1916832"/>
            <a:ext cx="1728192" cy="3888432"/>
          </a:xfrm>
          <a:prstGeom prst="line">
            <a:avLst/>
          </a:prstGeom>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C709703A-5496-430C-7543-E8E0A2AC8FB3}"/>
              </a:ext>
            </a:extLst>
          </p:cNvPr>
          <p:cNvCxnSpPr>
            <a:cxnSpLocks/>
          </p:cNvCxnSpPr>
          <p:nvPr/>
        </p:nvCxnSpPr>
        <p:spPr>
          <a:xfrm flipH="1">
            <a:off x="2540142" y="4769686"/>
            <a:ext cx="4522294" cy="1368152"/>
          </a:xfrm>
          <a:prstGeom prst="line">
            <a:avLst/>
          </a:prstGeom>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F9F594EB-3344-7157-50EF-6BBAD027C034}"/>
              </a:ext>
            </a:extLst>
          </p:cNvPr>
          <p:cNvSpPr txBox="1"/>
          <p:nvPr/>
        </p:nvSpPr>
        <p:spPr>
          <a:xfrm>
            <a:off x="7320136" y="1556792"/>
            <a:ext cx="4799856" cy="2985433"/>
          </a:xfrm>
          <a:prstGeom prst="rect">
            <a:avLst/>
          </a:prstGeom>
          <a:noFill/>
        </p:spPr>
        <p:txBody>
          <a:bodyPr wrap="square" rtlCol="0">
            <a:spAutoFit/>
          </a:body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5"/>
              </a:rPr>
              <a:t>NewAE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5"/>
              </a:rPr>
              <a:t>ChipSHOUTER</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5"/>
              </a:rPr>
              <a:t> </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(CW520)</a:t>
            </a:r>
          </a:p>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~£3.5K</a:t>
            </a:r>
          </a:p>
          <a:p>
            <a:endParaRPr lang="en-GB" sz="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Riscure</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EMFI Transient Probe</a:t>
            </a:r>
          </a:p>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*much* more expensive </a:t>
            </a:r>
          </a:p>
          <a:p>
            <a:endParaRPr lang="en-GB" sz="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Homemade circuitry/coil </a:t>
            </a:r>
          </a:p>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&lt;£100 but high voltages involved, so not advised!</a:t>
            </a:r>
          </a:p>
        </p:txBody>
      </p:sp>
      <p:sp>
        <p:nvSpPr>
          <p:cNvPr id="17" name="TextBox 16">
            <a:extLst>
              <a:ext uri="{FF2B5EF4-FFF2-40B4-BE49-F238E27FC236}">
                <a16:creationId xmlns:a16="http://schemas.microsoft.com/office/drawing/2014/main" id="{017D5327-11EE-43C0-E3FA-D66709BAE23D}"/>
              </a:ext>
            </a:extLst>
          </p:cNvPr>
          <p:cNvSpPr txBox="1"/>
          <p:nvPr/>
        </p:nvSpPr>
        <p:spPr>
          <a:xfrm>
            <a:off x="3959406" y="4994839"/>
            <a:ext cx="7681210" cy="1631216"/>
          </a:xfrm>
          <a:prstGeom prst="rect">
            <a:avLst/>
          </a:prstGeom>
          <a:noFill/>
        </p:spPr>
        <p:txBody>
          <a:bodyPr wrap="square" rtlCol="0">
            <a:spAutoFit/>
          </a:bodyPr>
          <a:lstStyle/>
          <a:p>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Generates wide range of glitch effects in target device; a real life “magic wand”:</a:t>
            </a:r>
          </a:p>
          <a:p>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Corruption of reads/write values, program flow alteration, influencing of compare operations…</a:t>
            </a:r>
          </a:p>
          <a:p>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occasional release of magic smoke and chip self-destruct!</a:t>
            </a:r>
          </a:p>
        </p:txBody>
      </p:sp>
    </p:spTree>
    <p:extLst>
      <p:ext uri="{BB962C8B-B14F-4D97-AF65-F5344CB8AC3E}">
        <p14:creationId xmlns:p14="http://schemas.microsoft.com/office/powerpoint/2010/main" val="295561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3474881"/>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2221858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536" y="1772816"/>
            <a:ext cx="9144000" cy="1168152"/>
          </a:xfrm>
        </p:spPr>
        <p:txBody>
          <a:bodyPr rtlCol="0">
            <a:normAutofit/>
          </a:bodyPr>
          <a:lstStyle/>
          <a:p>
            <a:pPr rtl="0"/>
            <a:r>
              <a:rPr lang="en-gb" sz="6000" dirty="0">
                <a:latin typeface="Sans Serif Collection" panose="020B0502040504020204" pitchFamily="34" charset="0"/>
                <a:ea typeface="Sans Serif Collection" panose="020B0502040504020204" pitchFamily="34" charset="0"/>
                <a:cs typeface="Sans Serif Collection" panose="020B0502040504020204" pitchFamily="34" charset="0"/>
              </a:rPr>
              <a:t>Why The F (I) ?</a:t>
            </a:r>
            <a:endParaRPr sz="6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 Placeholder 2"/>
          <p:cNvSpPr>
            <a:spLocks noGrp="1"/>
          </p:cNvSpPr>
          <p:nvPr>
            <p:ph type="body" idx="1"/>
          </p:nvPr>
        </p:nvSpPr>
        <p:spPr>
          <a:xfrm>
            <a:off x="1550536" y="2916642"/>
            <a:ext cx="9144000" cy="1506537"/>
          </a:xfrm>
        </p:spPr>
        <p:txBody>
          <a:bodyPr rtlCol="0">
            <a:normAutofit/>
          </a:bodyPr>
          <a:lstStyle/>
          <a:p>
            <a:pPr rtl="0"/>
            <a:r>
              <a:rPr lang="en-GB" sz="2800" dirty="0"/>
              <a:t>Why use Fault Injection anyway?</a:t>
            </a:r>
            <a:endParaRPr sz="2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601894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Why an attacker may use fault injection</a:t>
            </a:r>
            <a:endParaRPr dirty="0"/>
          </a:p>
        </p:txBody>
      </p:sp>
      <p:sp>
        <p:nvSpPr>
          <p:cNvPr id="3" name="Text Placeholder 2"/>
          <p:cNvSpPr>
            <a:spLocks noGrp="1"/>
          </p:cNvSpPr>
          <p:nvPr>
            <p:ph type="body" idx="1"/>
          </p:nvPr>
        </p:nvSpPr>
        <p:spPr>
          <a:xfrm>
            <a:off x="263353" y="864177"/>
            <a:ext cx="5112568" cy="3316471"/>
          </a:xfrm>
        </p:spPr>
        <p:txBody>
          <a:bodyPr rtlCol="0">
            <a:normAutofit/>
          </a:bodyPr>
          <a:lstStyle/>
          <a:p>
            <a:pPr rtl="0"/>
            <a:r>
              <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Secure Boot Bypass </a:t>
            </a:r>
          </a:p>
          <a:p>
            <a:pPr rtl="0"/>
            <a:r>
              <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for arbitrary code execution</a:t>
            </a:r>
          </a:p>
          <a:p>
            <a:pPr rtl="0"/>
            <a:endParaRPr lang="en-GB" sz="2400" dirty="0">
              <a:solidFill>
                <a:schemeClr val="tx1">
                  <a:lumMod val="95000"/>
                </a:schemeClr>
              </a:solidFill>
            </a:endParaRPr>
          </a:p>
          <a:p>
            <a:pPr rtl="0"/>
            <a:r>
              <a:rPr lang="en-GB" sz="2400" dirty="0">
                <a:solidFill>
                  <a:schemeClr val="tx1">
                    <a:lumMod val="95000"/>
                  </a:schemeClr>
                </a:solidFill>
                <a:latin typeface="+mj-lt"/>
              </a:rPr>
              <a:t>result = VerifySignature(&amp;image);</a:t>
            </a:r>
          </a:p>
          <a:p>
            <a:pPr rtl="0"/>
            <a:r>
              <a:rPr lang="en-GB" sz="2400" dirty="0">
                <a:solidFill>
                  <a:schemeClr val="tx1">
                    <a:lumMod val="95000"/>
                  </a:schemeClr>
                </a:solidFill>
                <a:latin typeface="+mj-lt"/>
              </a:rPr>
              <a:t>if (result == true)</a:t>
            </a:r>
          </a:p>
          <a:p>
            <a:pPr rtl="0"/>
            <a:r>
              <a:rPr lang="en-GB" sz="2400" dirty="0">
                <a:solidFill>
                  <a:schemeClr val="tx1">
                    <a:lumMod val="95000"/>
                  </a:schemeClr>
                </a:solidFill>
                <a:latin typeface="+mj-lt"/>
              </a:rPr>
              <a:t>	run(&amp;image);</a:t>
            </a:r>
          </a:p>
          <a:p>
            <a:pPr rtl="0"/>
            <a:r>
              <a:rPr lang="en-GB" sz="2400" dirty="0">
                <a:solidFill>
                  <a:schemeClr val="tx1">
                    <a:lumMod val="95000"/>
                  </a:schemeClr>
                </a:solidFill>
                <a:latin typeface="+mj-lt"/>
              </a:rPr>
              <a:t>else</a:t>
            </a:r>
          </a:p>
          <a:p>
            <a:pPr rtl="0"/>
            <a:r>
              <a:rPr lang="en-GB" sz="2400" dirty="0">
                <a:solidFill>
                  <a:schemeClr val="tx1">
                    <a:lumMod val="95000"/>
                  </a:schemeClr>
                </a:solidFill>
                <a:latin typeface="+mj-lt"/>
              </a:rPr>
              <a:t>	Error(“Abort Boot”);</a:t>
            </a:r>
          </a:p>
        </p:txBody>
      </p:sp>
      <p:grpSp>
        <p:nvGrpSpPr>
          <p:cNvPr id="24" name="Group 23">
            <a:extLst>
              <a:ext uri="{FF2B5EF4-FFF2-40B4-BE49-F238E27FC236}">
                <a16:creationId xmlns:a16="http://schemas.microsoft.com/office/drawing/2014/main" id="{7F27CC1C-DE88-616D-CFF7-C29A703805FF}"/>
              </a:ext>
            </a:extLst>
          </p:cNvPr>
          <p:cNvGrpSpPr/>
          <p:nvPr/>
        </p:nvGrpSpPr>
        <p:grpSpPr>
          <a:xfrm>
            <a:off x="1868308" y="4319940"/>
            <a:ext cx="3609598" cy="2176336"/>
            <a:chOff x="5018050" y="2862138"/>
            <a:chExt cx="6199188" cy="3150096"/>
          </a:xfrm>
        </p:grpSpPr>
        <p:pic>
          <p:nvPicPr>
            <p:cNvPr id="10" name="Graphic 9">
              <a:extLst>
                <a:ext uri="{FF2B5EF4-FFF2-40B4-BE49-F238E27FC236}">
                  <a16:creationId xmlns:a16="http://schemas.microsoft.com/office/drawing/2014/main" id="{5979C925-01CF-385E-CBD6-D69B1CE1E8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50225">
              <a:off x="7017110" y="2862138"/>
              <a:ext cx="4200128" cy="3150096"/>
            </a:xfrm>
            <a:prstGeom prst="rect">
              <a:avLst/>
            </a:prstGeom>
          </p:spPr>
        </p:pic>
        <p:grpSp>
          <p:nvGrpSpPr>
            <p:cNvPr id="17" name="Graphic 11">
              <a:extLst>
                <a:ext uri="{FF2B5EF4-FFF2-40B4-BE49-F238E27FC236}">
                  <a16:creationId xmlns:a16="http://schemas.microsoft.com/office/drawing/2014/main" id="{E78F6126-C532-5346-A6AA-E0C35910B314}"/>
                </a:ext>
              </a:extLst>
            </p:cNvPr>
            <p:cNvGrpSpPr/>
            <p:nvPr/>
          </p:nvGrpSpPr>
          <p:grpSpPr>
            <a:xfrm>
              <a:off x="5018050" y="4507071"/>
              <a:ext cx="3144064" cy="482871"/>
              <a:chOff x="6363404" y="2753848"/>
              <a:chExt cx="1299728" cy="270595"/>
            </a:xfrm>
          </p:grpSpPr>
          <p:sp>
            <p:nvSpPr>
              <p:cNvPr id="18" name="Freeform: Shape 17">
                <a:extLst>
                  <a:ext uri="{FF2B5EF4-FFF2-40B4-BE49-F238E27FC236}">
                    <a16:creationId xmlns:a16="http://schemas.microsoft.com/office/drawing/2014/main" id="{08150E01-F791-5586-F387-ABA81C1A1DC7}"/>
                  </a:ext>
                </a:extLst>
              </p:cNvPr>
              <p:cNvSpPr/>
              <p:nvPr/>
            </p:nvSpPr>
            <p:spPr>
              <a:xfrm rot="2700000">
                <a:off x="6877970" y="2239282"/>
                <a:ext cx="270595" cy="1299728"/>
              </a:xfrm>
              <a:custGeom>
                <a:avLst/>
                <a:gdLst>
                  <a:gd name="connsiteX0" fmla="*/ 193903 w 270595"/>
                  <a:gd name="connsiteY0" fmla="*/ 1299083 h 1299728"/>
                  <a:gd name="connsiteX1" fmla="*/ 269727 w 270595"/>
                  <a:gd name="connsiteY1" fmla="*/ 1113295 h 1299728"/>
                  <a:gd name="connsiteX2" fmla="*/ 235691 w 270595"/>
                  <a:gd name="connsiteY2" fmla="*/ 758787 h 1299728"/>
                  <a:gd name="connsiteX3" fmla="*/ 249389 w 270595"/>
                  <a:gd name="connsiteY3" fmla="*/ 146631 h 1299728"/>
                  <a:gd name="connsiteX4" fmla="*/ 135148 w 270595"/>
                  <a:gd name="connsiteY4" fmla="*/ 510 h 1299728"/>
                  <a:gd name="connsiteX5" fmla="*/ 20907 w 270595"/>
                  <a:gd name="connsiteY5" fmla="*/ 146631 h 1299728"/>
                  <a:gd name="connsiteX6" fmla="*/ 34606 w 270595"/>
                  <a:gd name="connsiteY6" fmla="*/ 758787 h 1299728"/>
                  <a:gd name="connsiteX7" fmla="*/ 570 w 270595"/>
                  <a:gd name="connsiteY7" fmla="*/ 1113260 h 1299728"/>
                  <a:gd name="connsiteX8" fmla="*/ 76394 w 270595"/>
                  <a:gd name="connsiteY8" fmla="*/ 1299049 h 1299728"/>
                  <a:gd name="connsiteX9" fmla="*/ 135148 w 270595"/>
                  <a:gd name="connsiteY9" fmla="*/ 1299709 h 1299728"/>
                  <a:gd name="connsiteX10" fmla="*/ 193903 w 270595"/>
                  <a:gd name="connsiteY10" fmla="*/ 1299083 h 12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595" h="1299728">
                    <a:moveTo>
                      <a:pt x="193903" y="1299083"/>
                    </a:moveTo>
                    <a:cubicBezTo>
                      <a:pt x="273273" y="1297310"/>
                      <a:pt x="272091" y="1208310"/>
                      <a:pt x="269727" y="1113295"/>
                    </a:cubicBezTo>
                    <a:cubicBezTo>
                      <a:pt x="265555" y="947045"/>
                      <a:pt x="240906" y="966583"/>
                      <a:pt x="235691" y="758787"/>
                    </a:cubicBezTo>
                    <a:cubicBezTo>
                      <a:pt x="230476" y="550992"/>
                      <a:pt x="249389" y="146631"/>
                      <a:pt x="249389" y="146631"/>
                    </a:cubicBezTo>
                    <a:cubicBezTo>
                      <a:pt x="247720" y="80437"/>
                      <a:pt x="259228" y="-7660"/>
                      <a:pt x="135148" y="510"/>
                    </a:cubicBezTo>
                    <a:cubicBezTo>
                      <a:pt x="11104" y="-7625"/>
                      <a:pt x="22576" y="80402"/>
                      <a:pt x="20907" y="146631"/>
                    </a:cubicBezTo>
                    <a:cubicBezTo>
                      <a:pt x="20907" y="146631"/>
                      <a:pt x="39820" y="551027"/>
                      <a:pt x="34606" y="758787"/>
                    </a:cubicBezTo>
                    <a:cubicBezTo>
                      <a:pt x="29425" y="966583"/>
                      <a:pt x="4741" y="947045"/>
                      <a:pt x="570" y="1113260"/>
                    </a:cubicBezTo>
                    <a:cubicBezTo>
                      <a:pt x="-1795" y="1208275"/>
                      <a:pt x="-2977" y="1297276"/>
                      <a:pt x="76394" y="1299049"/>
                    </a:cubicBezTo>
                    <a:cubicBezTo>
                      <a:pt x="76394" y="1299049"/>
                      <a:pt x="70623" y="1299709"/>
                      <a:pt x="135148" y="1299709"/>
                    </a:cubicBezTo>
                    <a:cubicBezTo>
                      <a:pt x="199673" y="1299709"/>
                      <a:pt x="193903" y="1299083"/>
                      <a:pt x="193903" y="1299083"/>
                    </a:cubicBezTo>
                    <a:close/>
                  </a:path>
                </a:pathLst>
              </a:custGeom>
              <a:solidFill>
                <a:srgbClr val="E9B96E"/>
              </a:solidFill>
              <a:ln w="34727" cap="flat">
                <a:solidFill>
                  <a:srgbClr val="8F5902"/>
                </a:solid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A989529-D5F7-10EE-82DD-7B5388D83A19}"/>
                  </a:ext>
                </a:extLst>
              </p:cNvPr>
              <p:cNvSpPr/>
              <p:nvPr/>
            </p:nvSpPr>
            <p:spPr>
              <a:xfrm rot="2700000">
                <a:off x="6930190" y="2293060"/>
                <a:ext cx="166154" cy="1192174"/>
              </a:xfrm>
              <a:custGeom>
                <a:avLst/>
                <a:gdLst>
                  <a:gd name="connsiteX0" fmla="*/ 79705 w 166154"/>
                  <a:gd name="connsiteY0" fmla="*/ 347 h 1192174"/>
                  <a:gd name="connsiteX1" fmla="*/ 82973 w 166154"/>
                  <a:gd name="connsiteY1" fmla="*/ 347 h 1192174"/>
                  <a:gd name="connsiteX2" fmla="*/ 86241 w 166154"/>
                  <a:gd name="connsiteY2" fmla="*/ 347 h 1192174"/>
                  <a:gd name="connsiteX3" fmla="*/ 129698 w 166154"/>
                  <a:gd name="connsiteY3" fmla="*/ 5771 h 1192174"/>
                  <a:gd name="connsiteX4" fmla="*/ 138390 w 166154"/>
                  <a:gd name="connsiteY4" fmla="*/ 14462 h 1192174"/>
                  <a:gd name="connsiteX5" fmla="*/ 144891 w 166154"/>
                  <a:gd name="connsiteY5" fmla="*/ 91608 h 1192174"/>
                  <a:gd name="connsiteX6" fmla="*/ 144926 w 166154"/>
                  <a:gd name="connsiteY6" fmla="*/ 95953 h 1192174"/>
                  <a:gd name="connsiteX7" fmla="*/ 131854 w 166154"/>
                  <a:gd name="connsiteY7" fmla="*/ 707589 h 1192174"/>
                  <a:gd name="connsiteX8" fmla="*/ 150315 w 166154"/>
                  <a:gd name="connsiteY8" fmla="*/ 908570 h 1192174"/>
                  <a:gd name="connsiteX9" fmla="*/ 165507 w 166154"/>
                  <a:gd name="connsiteY9" fmla="*/ 1062861 h 1192174"/>
                  <a:gd name="connsiteX10" fmla="*/ 160083 w 166154"/>
                  <a:gd name="connsiteY10" fmla="*/ 1175850 h 1192174"/>
                  <a:gd name="connsiteX11" fmla="*/ 152470 w 166154"/>
                  <a:gd name="connsiteY11" fmla="*/ 1192155 h 1192174"/>
                  <a:gd name="connsiteX12" fmla="*/ 14484 w 166154"/>
                  <a:gd name="connsiteY12" fmla="*/ 1192155 h 1192174"/>
                  <a:gd name="connsiteX13" fmla="*/ 5792 w 166154"/>
                  <a:gd name="connsiteY13" fmla="*/ 1175850 h 1192174"/>
                  <a:gd name="connsiteX14" fmla="*/ 369 w 166154"/>
                  <a:gd name="connsiteY14" fmla="*/ 1062861 h 1192174"/>
                  <a:gd name="connsiteX15" fmla="*/ 16674 w 166154"/>
                  <a:gd name="connsiteY15" fmla="*/ 908570 h 1192174"/>
                  <a:gd name="connsiteX16" fmla="*/ 35135 w 166154"/>
                  <a:gd name="connsiteY16" fmla="*/ 707554 h 1192174"/>
                  <a:gd name="connsiteX17" fmla="*/ 21020 w 166154"/>
                  <a:gd name="connsiteY17" fmla="*/ 95919 h 1192174"/>
                  <a:gd name="connsiteX18" fmla="*/ 21020 w 166154"/>
                  <a:gd name="connsiteY18" fmla="*/ 94841 h 1192174"/>
                  <a:gd name="connsiteX19" fmla="*/ 21020 w 166154"/>
                  <a:gd name="connsiteY19" fmla="*/ 91573 h 1192174"/>
                  <a:gd name="connsiteX20" fmla="*/ 27556 w 166154"/>
                  <a:gd name="connsiteY20" fmla="*/ 14428 h 1192174"/>
                  <a:gd name="connsiteX21" fmla="*/ 36248 w 166154"/>
                  <a:gd name="connsiteY21" fmla="*/ 5736 h 1192174"/>
                  <a:gd name="connsiteX22" fmla="*/ 79705 w 166154"/>
                  <a:gd name="connsiteY22" fmla="*/ 347 h 1192174"/>
                  <a:gd name="connsiteX23" fmla="*/ 79705 w 166154"/>
                  <a:gd name="connsiteY23" fmla="*/ 347 h 119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154" h="1192174">
                    <a:moveTo>
                      <a:pt x="79705" y="347"/>
                    </a:moveTo>
                    <a:lnTo>
                      <a:pt x="82973" y="347"/>
                    </a:lnTo>
                    <a:lnTo>
                      <a:pt x="86241" y="347"/>
                    </a:lnTo>
                    <a:cubicBezTo>
                      <a:pt x="111168" y="-1287"/>
                      <a:pt x="124275" y="3094"/>
                      <a:pt x="129698" y="5771"/>
                    </a:cubicBezTo>
                    <a:cubicBezTo>
                      <a:pt x="135087" y="8448"/>
                      <a:pt x="135817" y="8691"/>
                      <a:pt x="138390" y="14462"/>
                    </a:cubicBezTo>
                    <a:cubicBezTo>
                      <a:pt x="143187" y="25448"/>
                      <a:pt x="144022" y="57259"/>
                      <a:pt x="144891" y="91608"/>
                    </a:cubicBezTo>
                    <a:cubicBezTo>
                      <a:pt x="144891" y="91608"/>
                      <a:pt x="144891" y="95919"/>
                      <a:pt x="144926" y="95953"/>
                    </a:cubicBezTo>
                    <a:cubicBezTo>
                      <a:pt x="144647" y="101585"/>
                      <a:pt x="126569" y="496491"/>
                      <a:pt x="131854" y="707589"/>
                    </a:cubicBezTo>
                    <a:cubicBezTo>
                      <a:pt x="134496" y="813590"/>
                      <a:pt x="142874" y="866121"/>
                      <a:pt x="150315" y="908570"/>
                    </a:cubicBezTo>
                    <a:cubicBezTo>
                      <a:pt x="157754" y="951054"/>
                      <a:pt x="163525" y="982378"/>
                      <a:pt x="165507" y="1062861"/>
                    </a:cubicBezTo>
                    <a:cubicBezTo>
                      <a:pt x="166689" y="1110177"/>
                      <a:pt x="166098" y="1153669"/>
                      <a:pt x="160083" y="1175850"/>
                    </a:cubicBezTo>
                    <a:cubicBezTo>
                      <a:pt x="157094" y="1186940"/>
                      <a:pt x="153791" y="1190938"/>
                      <a:pt x="152470" y="1192155"/>
                    </a:cubicBezTo>
                    <a:lnTo>
                      <a:pt x="14484" y="1192155"/>
                    </a:lnTo>
                    <a:cubicBezTo>
                      <a:pt x="13198" y="1190938"/>
                      <a:pt x="8817" y="1186975"/>
                      <a:pt x="5792" y="1175850"/>
                    </a:cubicBezTo>
                    <a:cubicBezTo>
                      <a:pt x="-257" y="1153669"/>
                      <a:pt x="-848" y="1110177"/>
                      <a:pt x="369" y="1062861"/>
                    </a:cubicBezTo>
                    <a:cubicBezTo>
                      <a:pt x="2386" y="982343"/>
                      <a:pt x="9200" y="951089"/>
                      <a:pt x="16674" y="908570"/>
                    </a:cubicBezTo>
                    <a:cubicBezTo>
                      <a:pt x="24149" y="866051"/>
                      <a:pt x="32493" y="813590"/>
                      <a:pt x="35135" y="707554"/>
                    </a:cubicBezTo>
                    <a:cubicBezTo>
                      <a:pt x="40419" y="496421"/>
                      <a:pt x="21264" y="101551"/>
                      <a:pt x="21020" y="95919"/>
                    </a:cubicBezTo>
                    <a:cubicBezTo>
                      <a:pt x="21020" y="95432"/>
                      <a:pt x="20986" y="95328"/>
                      <a:pt x="21020" y="94841"/>
                    </a:cubicBezTo>
                    <a:cubicBezTo>
                      <a:pt x="21020" y="94806"/>
                      <a:pt x="21020" y="91573"/>
                      <a:pt x="21020" y="91573"/>
                    </a:cubicBezTo>
                    <a:cubicBezTo>
                      <a:pt x="21924" y="57224"/>
                      <a:pt x="22723" y="25414"/>
                      <a:pt x="27556" y="14428"/>
                    </a:cubicBezTo>
                    <a:cubicBezTo>
                      <a:pt x="30094" y="8656"/>
                      <a:pt x="30824" y="8413"/>
                      <a:pt x="36248" y="5736"/>
                    </a:cubicBezTo>
                    <a:cubicBezTo>
                      <a:pt x="41636" y="3094"/>
                      <a:pt x="54743" y="-1321"/>
                      <a:pt x="79705" y="347"/>
                    </a:cubicBezTo>
                    <a:lnTo>
                      <a:pt x="79705" y="347"/>
                    </a:lnTo>
                    <a:close/>
                  </a:path>
                </a:pathLst>
              </a:custGeom>
              <a:gradFill>
                <a:gsLst>
                  <a:gs pos="0">
                    <a:srgbClr val="C27E13"/>
                  </a:gs>
                  <a:gs pos="26880">
                    <a:srgbClr val="C27E13">
                      <a:alpha val="49412"/>
                    </a:srgbClr>
                  </a:gs>
                  <a:gs pos="100000">
                    <a:srgbClr val="C27E13">
                      <a:alpha val="97255"/>
                    </a:srgbClr>
                  </a:gs>
                </a:gsLst>
                <a:lin ang="18900000" scaled="1"/>
              </a:gradFill>
              <a:ln w="34727" cap="flat">
                <a:noFill/>
                <a:prstDash val="solid"/>
                <a:miter/>
              </a:ln>
            </p:spPr>
            <p:txBody>
              <a:bodyPr rtlCol="0" anchor="ctr"/>
              <a:lstStyle/>
              <a:p>
                <a:endParaRPr lang="en-GB"/>
              </a:p>
            </p:txBody>
          </p:sp>
        </p:grpSp>
        <p:grpSp>
          <p:nvGrpSpPr>
            <p:cNvPr id="20" name="Graphic 11">
              <a:extLst>
                <a:ext uri="{FF2B5EF4-FFF2-40B4-BE49-F238E27FC236}">
                  <a16:creationId xmlns:a16="http://schemas.microsoft.com/office/drawing/2014/main" id="{32506AB2-A1F2-06E1-A792-3F7C5F0BB844}"/>
                </a:ext>
              </a:extLst>
            </p:cNvPr>
            <p:cNvGrpSpPr/>
            <p:nvPr/>
          </p:nvGrpSpPr>
          <p:grpSpPr>
            <a:xfrm>
              <a:off x="6638257" y="2924945"/>
              <a:ext cx="2122041" cy="1226762"/>
              <a:chOff x="7033183" y="1867243"/>
              <a:chExt cx="877233" cy="687463"/>
            </a:xfrm>
          </p:grpSpPr>
          <p:sp>
            <p:nvSpPr>
              <p:cNvPr id="21" name="Freeform: Shape 20">
                <a:extLst>
                  <a:ext uri="{FF2B5EF4-FFF2-40B4-BE49-F238E27FC236}">
                    <a16:creationId xmlns:a16="http://schemas.microsoft.com/office/drawing/2014/main" id="{36CDE4B7-796E-C09E-9D1E-119A03CE82B7}"/>
                  </a:ext>
                </a:extLst>
              </p:cNvPr>
              <p:cNvSpPr/>
              <p:nvPr/>
            </p:nvSpPr>
            <p:spPr>
              <a:xfrm rot="36682">
                <a:off x="7036785" y="1879798"/>
                <a:ext cx="870016" cy="660762"/>
              </a:xfrm>
              <a:custGeom>
                <a:avLst/>
                <a:gdLst>
                  <a:gd name="connsiteX0" fmla="*/ -1 w 870016"/>
                  <a:gd name="connsiteY0" fmla="*/ 41079 h 660762"/>
                  <a:gd name="connsiteX1" fmla="*/ 9629 w 870016"/>
                  <a:gd name="connsiteY1" fmla="*/ 42539 h 660762"/>
                  <a:gd name="connsiteX2" fmla="*/ 327007 w 870016"/>
                  <a:gd name="connsiteY2" fmla="*/ 263476 h 660762"/>
                  <a:gd name="connsiteX3" fmla="*/ 336637 w 870016"/>
                  <a:gd name="connsiteY3" fmla="*/ 342325 h 660762"/>
                  <a:gd name="connsiteX4" fmla="*/ 454458 w 870016"/>
                  <a:gd name="connsiteY4" fmla="*/ 446101 h 660762"/>
                  <a:gd name="connsiteX5" fmla="*/ 549473 w 870016"/>
                  <a:gd name="connsiteY5" fmla="*/ 465118 h 660762"/>
                  <a:gd name="connsiteX6" fmla="*/ 676994 w 870016"/>
                  <a:gd name="connsiteY6" fmla="*/ 539343 h 660762"/>
                  <a:gd name="connsiteX7" fmla="*/ 662427 w 870016"/>
                  <a:gd name="connsiteY7" fmla="*/ 555370 h 660762"/>
                  <a:gd name="connsiteX8" fmla="*/ 672162 w 870016"/>
                  <a:gd name="connsiteY8" fmla="*/ 642633 h 660762"/>
                  <a:gd name="connsiteX9" fmla="*/ 759841 w 870016"/>
                  <a:gd name="connsiteY9" fmla="*/ 642702 h 660762"/>
                  <a:gd name="connsiteX10" fmla="*/ 856316 w 870016"/>
                  <a:gd name="connsiteY10" fmla="*/ 535102 h 660762"/>
                  <a:gd name="connsiteX11" fmla="*/ 846408 w 870016"/>
                  <a:gd name="connsiteY11" fmla="*/ 447979 h 660762"/>
                  <a:gd name="connsiteX12" fmla="*/ 766029 w 870016"/>
                  <a:gd name="connsiteY12" fmla="*/ 442729 h 660762"/>
                  <a:gd name="connsiteX13" fmla="*/ 629817 w 870016"/>
                  <a:gd name="connsiteY13" fmla="*/ 257184 h 660762"/>
                  <a:gd name="connsiteX14" fmla="*/ 447088 w 870016"/>
                  <a:gd name="connsiteY14" fmla="*/ 90064 h 660762"/>
                  <a:gd name="connsiteX15" fmla="*/ -1 w 870016"/>
                  <a:gd name="connsiteY15" fmla="*/ 41079 h 6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0016" h="660762">
                    <a:moveTo>
                      <a:pt x="-1" y="41079"/>
                    </a:moveTo>
                    <a:lnTo>
                      <a:pt x="9629" y="42539"/>
                    </a:lnTo>
                    <a:cubicBezTo>
                      <a:pt x="118446" y="-466"/>
                      <a:pt x="375262" y="130984"/>
                      <a:pt x="327007" y="263476"/>
                    </a:cubicBezTo>
                    <a:cubicBezTo>
                      <a:pt x="314108" y="284579"/>
                      <a:pt x="318489" y="320562"/>
                      <a:pt x="336637" y="342325"/>
                    </a:cubicBezTo>
                    <a:lnTo>
                      <a:pt x="454458" y="446101"/>
                    </a:lnTo>
                    <a:cubicBezTo>
                      <a:pt x="489085" y="473984"/>
                      <a:pt x="520374" y="474853"/>
                      <a:pt x="549473" y="465118"/>
                    </a:cubicBezTo>
                    <a:cubicBezTo>
                      <a:pt x="605689" y="446345"/>
                      <a:pt x="640560" y="500440"/>
                      <a:pt x="676994" y="539343"/>
                    </a:cubicBezTo>
                    <a:lnTo>
                      <a:pt x="662427" y="555370"/>
                    </a:lnTo>
                    <a:cubicBezTo>
                      <a:pt x="640873" y="579706"/>
                      <a:pt x="645183" y="618470"/>
                      <a:pt x="672162" y="642633"/>
                    </a:cubicBezTo>
                    <a:cubicBezTo>
                      <a:pt x="699140" y="666795"/>
                      <a:pt x="738252" y="666795"/>
                      <a:pt x="759841" y="642702"/>
                    </a:cubicBezTo>
                    <a:lnTo>
                      <a:pt x="856316" y="535102"/>
                    </a:lnTo>
                    <a:cubicBezTo>
                      <a:pt x="877871" y="510766"/>
                      <a:pt x="873560" y="472037"/>
                      <a:pt x="846408" y="447979"/>
                    </a:cubicBezTo>
                    <a:cubicBezTo>
                      <a:pt x="822072" y="426041"/>
                      <a:pt x="788419" y="424894"/>
                      <a:pt x="766029" y="442729"/>
                    </a:cubicBezTo>
                    <a:cubicBezTo>
                      <a:pt x="691700" y="368087"/>
                      <a:pt x="727822" y="354285"/>
                      <a:pt x="629817" y="257184"/>
                    </a:cubicBezTo>
                    <a:lnTo>
                      <a:pt x="447088" y="90064"/>
                    </a:lnTo>
                    <a:cubicBezTo>
                      <a:pt x="315847" y="-25219"/>
                      <a:pt x="154047" y="-16145"/>
                      <a:pt x="-1" y="41079"/>
                    </a:cubicBezTo>
                    <a:close/>
                  </a:path>
                </a:pathLst>
              </a:custGeom>
              <a:gradFill>
                <a:gsLst>
                  <a:gs pos="0">
                    <a:srgbClr val="666864"/>
                  </a:gs>
                  <a:gs pos="25000">
                    <a:srgbClr val="575955">
                      <a:alpha val="74510"/>
                    </a:srgbClr>
                  </a:gs>
                  <a:gs pos="50000">
                    <a:srgbClr val="494A47">
                      <a:alpha val="49412"/>
                    </a:srgbClr>
                  </a:gs>
                  <a:gs pos="100000">
                    <a:srgbClr val="666864"/>
                  </a:gs>
                </a:gsLst>
                <a:lin ang="7931056" scaled="1"/>
              </a:gradFill>
              <a:ln w="34727"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E9B2A7F2-DD02-B17F-CAD7-8F68E2907D48}"/>
                  </a:ext>
                </a:extLst>
              </p:cNvPr>
              <p:cNvSpPr/>
              <p:nvPr/>
            </p:nvSpPr>
            <p:spPr>
              <a:xfrm rot="36682">
                <a:off x="7036961" y="1879399"/>
                <a:ext cx="869872" cy="661231"/>
              </a:xfrm>
              <a:custGeom>
                <a:avLst/>
                <a:gdLst>
                  <a:gd name="connsiteX0" fmla="*/ 203171 w 869872"/>
                  <a:gd name="connsiteY0" fmla="*/ 3 h 661231"/>
                  <a:gd name="connsiteX1" fmla="*/ -1 w 869872"/>
                  <a:gd name="connsiteY1" fmla="*/ 41270 h 661231"/>
                  <a:gd name="connsiteX2" fmla="*/ 9768 w 869872"/>
                  <a:gd name="connsiteY2" fmla="*/ 43426 h 661231"/>
                  <a:gd name="connsiteX3" fmla="*/ 327006 w 869872"/>
                  <a:gd name="connsiteY3" fmla="*/ 263980 h 661231"/>
                  <a:gd name="connsiteX4" fmla="*/ 336811 w 869872"/>
                  <a:gd name="connsiteY4" fmla="*/ 342203 h 661231"/>
                  <a:gd name="connsiteX5" fmla="*/ 454110 w 869872"/>
                  <a:gd name="connsiteY5" fmla="*/ 446501 h 661231"/>
                  <a:gd name="connsiteX6" fmla="*/ 549716 w 869872"/>
                  <a:gd name="connsiteY6" fmla="*/ 466039 h 661231"/>
                  <a:gd name="connsiteX7" fmla="*/ 676820 w 869872"/>
                  <a:gd name="connsiteY7" fmla="*/ 539917 h 661231"/>
                  <a:gd name="connsiteX8" fmla="*/ 662740 w 869872"/>
                  <a:gd name="connsiteY8" fmla="*/ 556222 h 661231"/>
                  <a:gd name="connsiteX9" fmla="*/ 672509 w 869872"/>
                  <a:gd name="connsiteY9" fmla="*/ 643136 h 661231"/>
                  <a:gd name="connsiteX10" fmla="*/ 759424 w 869872"/>
                  <a:gd name="connsiteY10" fmla="*/ 643136 h 661231"/>
                  <a:gd name="connsiteX11" fmla="*/ 856142 w 869872"/>
                  <a:gd name="connsiteY11" fmla="*/ 535571 h 661231"/>
                  <a:gd name="connsiteX12" fmla="*/ 846339 w 869872"/>
                  <a:gd name="connsiteY12" fmla="*/ 448656 h 661231"/>
                  <a:gd name="connsiteX13" fmla="*/ 765960 w 869872"/>
                  <a:gd name="connsiteY13" fmla="*/ 443233 h 661231"/>
                  <a:gd name="connsiteX14" fmla="*/ 630165 w 869872"/>
                  <a:gd name="connsiteY14" fmla="*/ 257444 h 661231"/>
                  <a:gd name="connsiteX15" fmla="*/ 446531 w 869872"/>
                  <a:gd name="connsiteY15" fmla="*/ 90151 h 661231"/>
                  <a:gd name="connsiteX16" fmla="*/ 203171 w 869872"/>
                  <a:gd name="connsiteY16" fmla="*/ 3 h 661231"/>
                  <a:gd name="connsiteX17" fmla="*/ 283549 w 869872"/>
                  <a:gd name="connsiteY17" fmla="*/ 65154 h 661231"/>
                  <a:gd name="connsiteX18" fmla="*/ 411766 w 869872"/>
                  <a:gd name="connsiteY18" fmla="*/ 129263 h 661231"/>
                  <a:gd name="connsiteX19" fmla="*/ 412843 w 869872"/>
                  <a:gd name="connsiteY19" fmla="*/ 129263 h 661231"/>
                  <a:gd name="connsiteX20" fmla="*/ 594286 w 869872"/>
                  <a:gd name="connsiteY20" fmla="*/ 296556 h 661231"/>
                  <a:gd name="connsiteX21" fmla="*/ 659472 w 869872"/>
                  <a:gd name="connsiteY21" fmla="*/ 382393 h 661231"/>
                  <a:gd name="connsiteX22" fmla="*/ 729039 w 869872"/>
                  <a:gd name="connsiteY22" fmla="*/ 480189 h 661231"/>
                  <a:gd name="connsiteX23" fmla="*/ 761614 w 869872"/>
                  <a:gd name="connsiteY23" fmla="*/ 512764 h 661231"/>
                  <a:gd name="connsiteX24" fmla="*/ 798536 w 869872"/>
                  <a:gd name="connsiteY24" fmla="*/ 483422 h 661231"/>
                  <a:gd name="connsiteX25" fmla="*/ 811573 w 869872"/>
                  <a:gd name="connsiteY25" fmla="*/ 486690 h 661231"/>
                  <a:gd name="connsiteX26" fmla="*/ 811573 w 869872"/>
                  <a:gd name="connsiteY26" fmla="*/ 487768 h 661231"/>
                  <a:gd name="connsiteX27" fmla="*/ 816961 w 869872"/>
                  <a:gd name="connsiteY27" fmla="*/ 500805 h 661231"/>
                  <a:gd name="connsiteX28" fmla="*/ 720278 w 869872"/>
                  <a:gd name="connsiteY28" fmla="*/ 608371 h 661231"/>
                  <a:gd name="connsiteX29" fmla="*/ 707241 w 869872"/>
                  <a:gd name="connsiteY29" fmla="*/ 604025 h 661231"/>
                  <a:gd name="connsiteX30" fmla="*/ 700705 w 869872"/>
                  <a:gd name="connsiteY30" fmla="*/ 590988 h 661231"/>
                  <a:gd name="connsiteX31" fmla="*/ 700739 w 869872"/>
                  <a:gd name="connsiteY31" fmla="*/ 589910 h 661231"/>
                  <a:gd name="connsiteX32" fmla="*/ 714854 w 869872"/>
                  <a:gd name="connsiteY32" fmla="*/ 574717 h 661231"/>
                  <a:gd name="connsiteX33" fmla="*/ 747430 w 869872"/>
                  <a:gd name="connsiteY33" fmla="*/ 538839 h 661231"/>
                  <a:gd name="connsiteX34" fmla="*/ 714854 w 869872"/>
                  <a:gd name="connsiteY34" fmla="*/ 504073 h 661231"/>
                  <a:gd name="connsiteX35" fmla="*/ 652936 w 869872"/>
                  <a:gd name="connsiteY35" fmla="*/ 439965 h 661231"/>
                  <a:gd name="connsiteX36" fmla="*/ 532368 w 869872"/>
                  <a:gd name="connsiteY36" fmla="*/ 416046 h 661231"/>
                  <a:gd name="connsiteX37" fmla="*/ 488876 w 869872"/>
                  <a:gd name="connsiteY37" fmla="*/ 407354 h 661231"/>
                  <a:gd name="connsiteX38" fmla="*/ 486721 w 869872"/>
                  <a:gd name="connsiteY38" fmla="*/ 406242 h 661231"/>
                  <a:gd name="connsiteX39" fmla="*/ 377000 w 869872"/>
                  <a:gd name="connsiteY39" fmla="*/ 309558 h 661231"/>
                  <a:gd name="connsiteX40" fmla="*/ 377000 w 869872"/>
                  <a:gd name="connsiteY40" fmla="*/ 308480 h 661231"/>
                  <a:gd name="connsiteX41" fmla="*/ 372654 w 869872"/>
                  <a:gd name="connsiteY41" fmla="*/ 290020 h 661231"/>
                  <a:gd name="connsiteX42" fmla="*/ 373697 w 869872"/>
                  <a:gd name="connsiteY42" fmla="*/ 286752 h 661231"/>
                  <a:gd name="connsiteX43" fmla="*/ 375887 w 869872"/>
                  <a:gd name="connsiteY43" fmla="*/ 281328 h 661231"/>
                  <a:gd name="connsiteX44" fmla="*/ 357427 w 869872"/>
                  <a:gd name="connsiteY44" fmla="*/ 140075 h 661231"/>
                  <a:gd name="connsiteX45" fmla="*/ 283549 w 869872"/>
                  <a:gd name="connsiteY45" fmla="*/ 65154 h 66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69872" h="661231">
                    <a:moveTo>
                      <a:pt x="203171" y="3"/>
                    </a:moveTo>
                    <a:cubicBezTo>
                      <a:pt x="136003" y="212"/>
                      <a:pt x="67410" y="16239"/>
                      <a:pt x="-1" y="41270"/>
                    </a:cubicBezTo>
                    <a:lnTo>
                      <a:pt x="9768" y="43426"/>
                    </a:lnTo>
                    <a:cubicBezTo>
                      <a:pt x="118585" y="420"/>
                      <a:pt x="375262" y="131488"/>
                      <a:pt x="327006" y="263980"/>
                    </a:cubicBezTo>
                    <a:cubicBezTo>
                      <a:pt x="314108" y="285083"/>
                      <a:pt x="318593" y="320440"/>
                      <a:pt x="336811" y="342203"/>
                    </a:cubicBezTo>
                    <a:lnTo>
                      <a:pt x="454110" y="446501"/>
                    </a:lnTo>
                    <a:cubicBezTo>
                      <a:pt x="488772" y="474383"/>
                      <a:pt x="520617" y="475774"/>
                      <a:pt x="549716" y="466039"/>
                    </a:cubicBezTo>
                    <a:cubicBezTo>
                      <a:pt x="605898" y="447266"/>
                      <a:pt x="640421" y="501014"/>
                      <a:pt x="676820" y="539917"/>
                    </a:cubicBezTo>
                    <a:lnTo>
                      <a:pt x="662740" y="556222"/>
                    </a:lnTo>
                    <a:cubicBezTo>
                      <a:pt x="641185" y="580558"/>
                      <a:pt x="645496" y="618974"/>
                      <a:pt x="672509" y="643136"/>
                    </a:cubicBezTo>
                    <a:cubicBezTo>
                      <a:pt x="699522" y="667299"/>
                      <a:pt x="737904" y="667229"/>
                      <a:pt x="759424" y="643136"/>
                    </a:cubicBezTo>
                    <a:lnTo>
                      <a:pt x="856142" y="535571"/>
                    </a:lnTo>
                    <a:cubicBezTo>
                      <a:pt x="877697" y="511235"/>
                      <a:pt x="873456" y="472679"/>
                      <a:pt x="846339" y="448656"/>
                    </a:cubicBezTo>
                    <a:cubicBezTo>
                      <a:pt x="821968" y="426754"/>
                      <a:pt x="788349" y="425398"/>
                      <a:pt x="765960" y="443233"/>
                    </a:cubicBezTo>
                    <a:cubicBezTo>
                      <a:pt x="691665" y="368591"/>
                      <a:pt x="728100" y="354545"/>
                      <a:pt x="630165" y="257444"/>
                    </a:cubicBezTo>
                    <a:lnTo>
                      <a:pt x="446531" y="90151"/>
                    </a:lnTo>
                    <a:cubicBezTo>
                      <a:pt x="372689" y="25313"/>
                      <a:pt x="289494" y="-310"/>
                      <a:pt x="203171" y="3"/>
                    </a:cubicBezTo>
                    <a:close/>
                    <a:moveTo>
                      <a:pt x="283549" y="65154"/>
                    </a:moveTo>
                    <a:cubicBezTo>
                      <a:pt x="328293" y="76384"/>
                      <a:pt x="371715" y="94288"/>
                      <a:pt x="411766" y="129263"/>
                    </a:cubicBezTo>
                    <a:cubicBezTo>
                      <a:pt x="412044" y="129506"/>
                      <a:pt x="412600" y="129054"/>
                      <a:pt x="412843" y="129263"/>
                    </a:cubicBezTo>
                    <a:lnTo>
                      <a:pt x="594286" y="296556"/>
                    </a:lnTo>
                    <a:cubicBezTo>
                      <a:pt x="637604" y="339909"/>
                      <a:pt x="647999" y="359517"/>
                      <a:pt x="659472" y="382393"/>
                    </a:cubicBezTo>
                    <a:cubicBezTo>
                      <a:pt x="671188" y="405790"/>
                      <a:pt x="687702" y="438713"/>
                      <a:pt x="729039" y="480189"/>
                    </a:cubicBezTo>
                    <a:lnTo>
                      <a:pt x="761614" y="512764"/>
                    </a:lnTo>
                    <a:lnTo>
                      <a:pt x="798536" y="483422"/>
                    </a:lnTo>
                    <a:cubicBezTo>
                      <a:pt x="800170" y="482101"/>
                      <a:pt x="804272" y="480119"/>
                      <a:pt x="811573" y="486690"/>
                    </a:cubicBezTo>
                    <a:lnTo>
                      <a:pt x="811573" y="487768"/>
                    </a:lnTo>
                    <a:cubicBezTo>
                      <a:pt x="819916" y="495173"/>
                      <a:pt x="818039" y="499623"/>
                      <a:pt x="816961" y="500805"/>
                    </a:cubicBezTo>
                    <a:lnTo>
                      <a:pt x="720278" y="608371"/>
                    </a:lnTo>
                    <a:cubicBezTo>
                      <a:pt x="719617" y="609101"/>
                      <a:pt x="715584" y="611465"/>
                      <a:pt x="707241" y="604025"/>
                    </a:cubicBezTo>
                    <a:cubicBezTo>
                      <a:pt x="699383" y="597002"/>
                      <a:pt x="699696" y="592587"/>
                      <a:pt x="700705" y="590988"/>
                    </a:cubicBezTo>
                    <a:cubicBezTo>
                      <a:pt x="700774" y="590883"/>
                      <a:pt x="700670" y="589979"/>
                      <a:pt x="700739" y="589910"/>
                    </a:cubicBezTo>
                    <a:lnTo>
                      <a:pt x="714854" y="574717"/>
                    </a:lnTo>
                    <a:lnTo>
                      <a:pt x="747430" y="538839"/>
                    </a:lnTo>
                    <a:lnTo>
                      <a:pt x="714854" y="504073"/>
                    </a:lnTo>
                    <a:cubicBezTo>
                      <a:pt x="699210" y="487351"/>
                      <a:pt x="680784" y="462006"/>
                      <a:pt x="652936" y="439965"/>
                    </a:cubicBezTo>
                    <a:cubicBezTo>
                      <a:pt x="625089" y="417923"/>
                      <a:pt x="577772" y="400888"/>
                      <a:pt x="532368" y="416046"/>
                    </a:cubicBezTo>
                    <a:cubicBezTo>
                      <a:pt x="515507" y="421678"/>
                      <a:pt x="509597" y="423486"/>
                      <a:pt x="488876" y="407354"/>
                    </a:cubicBezTo>
                    <a:lnTo>
                      <a:pt x="486721" y="406242"/>
                    </a:lnTo>
                    <a:lnTo>
                      <a:pt x="377000" y="309558"/>
                    </a:lnTo>
                    <a:cubicBezTo>
                      <a:pt x="376861" y="309384"/>
                      <a:pt x="377139" y="308759"/>
                      <a:pt x="377000" y="308480"/>
                    </a:cubicBezTo>
                    <a:cubicBezTo>
                      <a:pt x="375088" y="304343"/>
                      <a:pt x="374949" y="289811"/>
                      <a:pt x="372654" y="290020"/>
                    </a:cubicBezTo>
                    <a:lnTo>
                      <a:pt x="373697" y="286752"/>
                    </a:lnTo>
                    <a:lnTo>
                      <a:pt x="375887" y="281328"/>
                    </a:lnTo>
                    <a:cubicBezTo>
                      <a:pt x="394035" y="231613"/>
                      <a:pt x="382423" y="179951"/>
                      <a:pt x="357427" y="140075"/>
                    </a:cubicBezTo>
                    <a:cubicBezTo>
                      <a:pt x="338827" y="110454"/>
                      <a:pt x="312127" y="86431"/>
                      <a:pt x="283549" y="65154"/>
                    </a:cubicBezTo>
                    <a:close/>
                  </a:path>
                </a:pathLst>
              </a:custGeom>
              <a:solidFill>
                <a:srgbClr val="BABDB6"/>
              </a:solidFill>
              <a:ln w="34727" cap="flat">
                <a:noFill/>
                <a:prstDash val="solid"/>
                <a:miter/>
              </a:ln>
            </p:spPr>
            <p:txBody>
              <a:bodyPr rtlCol="0" anchor="ctr"/>
              <a:lstStyle/>
              <a:p>
                <a:endParaRPr lang="en-GB" dirty="0"/>
              </a:p>
            </p:txBody>
          </p:sp>
          <p:sp>
            <p:nvSpPr>
              <p:cNvPr id="23" name="Freeform: Shape 22">
                <a:extLst>
                  <a:ext uri="{FF2B5EF4-FFF2-40B4-BE49-F238E27FC236}">
                    <a16:creationId xmlns:a16="http://schemas.microsoft.com/office/drawing/2014/main" id="{8909794C-2AF1-63CE-67C2-A3AA16EEE198}"/>
                  </a:ext>
                </a:extLst>
              </p:cNvPr>
              <p:cNvSpPr/>
              <p:nvPr/>
            </p:nvSpPr>
            <p:spPr>
              <a:xfrm rot="36682">
                <a:off x="7046928" y="1871887"/>
                <a:ext cx="853862" cy="678218"/>
              </a:xfrm>
              <a:custGeom>
                <a:avLst/>
                <a:gdLst>
                  <a:gd name="connsiteX0" fmla="*/ -1 w 853862"/>
                  <a:gd name="connsiteY0" fmla="*/ 34271 h 678218"/>
                  <a:gd name="connsiteX1" fmla="*/ 9595 w 853862"/>
                  <a:gd name="connsiteY1" fmla="*/ 36079 h 678218"/>
                  <a:gd name="connsiteX2" fmla="*/ 319254 w 853862"/>
                  <a:gd name="connsiteY2" fmla="*/ 267724 h 678218"/>
                  <a:gd name="connsiteX3" fmla="*/ 326172 w 853862"/>
                  <a:gd name="connsiteY3" fmla="*/ 346851 h 678218"/>
                  <a:gd name="connsiteX4" fmla="*/ 440343 w 853862"/>
                  <a:gd name="connsiteY4" fmla="*/ 454625 h 678218"/>
                  <a:gd name="connsiteX5" fmla="*/ 534663 w 853862"/>
                  <a:gd name="connsiteY5" fmla="*/ 476910 h 678218"/>
                  <a:gd name="connsiteX6" fmla="*/ 659577 w 853862"/>
                  <a:gd name="connsiteY6" fmla="*/ 555446 h 678218"/>
                  <a:gd name="connsiteX7" fmla="*/ 644419 w 853862"/>
                  <a:gd name="connsiteY7" fmla="*/ 570951 h 678218"/>
                  <a:gd name="connsiteX8" fmla="*/ 651198 w 853862"/>
                  <a:gd name="connsiteY8" fmla="*/ 658492 h 678218"/>
                  <a:gd name="connsiteX9" fmla="*/ 738843 w 853862"/>
                  <a:gd name="connsiteY9" fmla="*/ 661551 h 678218"/>
                  <a:gd name="connsiteX10" fmla="*/ 838864 w 853862"/>
                  <a:gd name="connsiteY10" fmla="*/ 557323 h 678218"/>
                  <a:gd name="connsiteX11" fmla="*/ 831980 w 853862"/>
                  <a:gd name="connsiteY11" fmla="*/ 469922 h 678218"/>
                  <a:gd name="connsiteX12" fmla="*/ 751810 w 853862"/>
                  <a:gd name="connsiteY12" fmla="*/ 461926 h 678218"/>
                  <a:gd name="connsiteX13" fmla="*/ 622099 w 853862"/>
                  <a:gd name="connsiteY13" fmla="*/ 271826 h 678218"/>
                  <a:gd name="connsiteX14" fmla="*/ 445176 w 853862"/>
                  <a:gd name="connsiteY14" fmla="*/ 98518 h 678218"/>
                  <a:gd name="connsiteX15" fmla="*/ -1 w 853862"/>
                  <a:gd name="connsiteY15" fmla="*/ 34271 h 67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3862" h="678218">
                    <a:moveTo>
                      <a:pt x="-1" y="34271"/>
                    </a:moveTo>
                    <a:lnTo>
                      <a:pt x="9595" y="36079"/>
                    </a:lnTo>
                    <a:cubicBezTo>
                      <a:pt x="119802" y="-3206"/>
                      <a:pt x="371994" y="136969"/>
                      <a:pt x="319254" y="267724"/>
                    </a:cubicBezTo>
                    <a:cubicBezTo>
                      <a:pt x="305591" y="288375"/>
                      <a:pt x="308720" y="324462"/>
                      <a:pt x="326172" y="346851"/>
                    </a:cubicBezTo>
                    <a:lnTo>
                      <a:pt x="440343" y="454625"/>
                    </a:lnTo>
                    <a:cubicBezTo>
                      <a:pt x="473997" y="483689"/>
                      <a:pt x="505251" y="485601"/>
                      <a:pt x="534663" y="476910"/>
                    </a:cubicBezTo>
                    <a:cubicBezTo>
                      <a:pt x="591505" y="460048"/>
                      <a:pt x="624498" y="515291"/>
                      <a:pt x="659577" y="555446"/>
                    </a:cubicBezTo>
                    <a:lnTo>
                      <a:pt x="644419" y="570951"/>
                    </a:lnTo>
                    <a:cubicBezTo>
                      <a:pt x="622064" y="594557"/>
                      <a:pt x="625019" y="633425"/>
                      <a:pt x="651198" y="658492"/>
                    </a:cubicBezTo>
                    <a:cubicBezTo>
                      <a:pt x="677342" y="683593"/>
                      <a:pt x="716419" y="684879"/>
                      <a:pt x="738843" y="661551"/>
                    </a:cubicBezTo>
                    <a:lnTo>
                      <a:pt x="838864" y="557323"/>
                    </a:lnTo>
                    <a:cubicBezTo>
                      <a:pt x="861253" y="533752"/>
                      <a:pt x="858263" y="494849"/>
                      <a:pt x="831980" y="469922"/>
                    </a:cubicBezTo>
                    <a:cubicBezTo>
                      <a:pt x="808374" y="447185"/>
                      <a:pt x="774791" y="444856"/>
                      <a:pt x="751810" y="461926"/>
                    </a:cubicBezTo>
                    <a:cubicBezTo>
                      <a:pt x="680088" y="384780"/>
                      <a:pt x="716627" y="372195"/>
                      <a:pt x="622099" y="271826"/>
                    </a:cubicBezTo>
                    <a:lnTo>
                      <a:pt x="445176" y="98518"/>
                    </a:lnTo>
                    <a:cubicBezTo>
                      <a:pt x="317933" y="-21146"/>
                      <a:pt x="155959" y="-17600"/>
                      <a:pt x="-1" y="34271"/>
                    </a:cubicBezTo>
                    <a:close/>
                  </a:path>
                </a:pathLst>
              </a:custGeom>
              <a:noFill/>
              <a:ln w="34727" cap="flat">
                <a:solidFill>
                  <a:srgbClr val="555753"/>
                </a:solidFill>
                <a:prstDash val="solid"/>
                <a:miter/>
              </a:ln>
            </p:spPr>
            <p:txBody>
              <a:bodyPr rtlCol="0" anchor="ctr"/>
              <a:lstStyle/>
              <a:p>
                <a:endParaRPr lang="en-GB"/>
              </a:p>
            </p:txBody>
          </p:sp>
        </p:grpSp>
      </p:grpSp>
      <p:pic>
        <p:nvPicPr>
          <p:cNvPr id="47" name="Picture 46" descr="A diagram of a boot process&#10;&#10;Description automatically generated">
            <a:extLst>
              <a:ext uri="{FF2B5EF4-FFF2-40B4-BE49-F238E27FC236}">
                <a16:creationId xmlns:a16="http://schemas.microsoft.com/office/drawing/2014/main" id="{565332E3-4B04-AF93-1BCE-EDB5D94C3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1566" y="836712"/>
            <a:ext cx="5764192" cy="5663065"/>
          </a:xfrm>
          <a:prstGeom prst="rect">
            <a:avLst/>
          </a:prstGeom>
        </p:spPr>
      </p:pic>
      <p:grpSp>
        <p:nvGrpSpPr>
          <p:cNvPr id="45" name="Group 44">
            <a:extLst>
              <a:ext uri="{FF2B5EF4-FFF2-40B4-BE49-F238E27FC236}">
                <a16:creationId xmlns:a16="http://schemas.microsoft.com/office/drawing/2014/main" id="{ABBEE01E-ACAA-E288-2C15-500464890F9E}"/>
              </a:ext>
            </a:extLst>
          </p:cNvPr>
          <p:cNvGrpSpPr/>
          <p:nvPr/>
        </p:nvGrpSpPr>
        <p:grpSpPr>
          <a:xfrm>
            <a:off x="6862922" y="3985436"/>
            <a:ext cx="772455" cy="531211"/>
            <a:chOff x="1555484" y="3108572"/>
            <a:chExt cx="772455" cy="531211"/>
          </a:xfrm>
        </p:grpSpPr>
        <p:grpSp>
          <p:nvGrpSpPr>
            <p:cNvPr id="36" name="Graphic 11">
              <a:extLst>
                <a:ext uri="{FF2B5EF4-FFF2-40B4-BE49-F238E27FC236}">
                  <a16:creationId xmlns:a16="http://schemas.microsoft.com/office/drawing/2014/main" id="{02878A53-0B5A-6703-46E6-BC01DFBCF892}"/>
                </a:ext>
              </a:extLst>
            </p:cNvPr>
            <p:cNvGrpSpPr/>
            <p:nvPr/>
          </p:nvGrpSpPr>
          <p:grpSpPr>
            <a:xfrm>
              <a:off x="1555484" y="3506250"/>
              <a:ext cx="627968" cy="133533"/>
              <a:chOff x="6311639" y="2673105"/>
              <a:chExt cx="1299728" cy="270595"/>
            </a:xfrm>
          </p:grpSpPr>
          <p:sp>
            <p:nvSpPr>
              <p:cNvPr id="41" name="Freeform: Shape 40">
                <a:extLst>
                  <a:ext uri="{FF2B5EF4-FFF2-40B4-BE49-F238E27FC236}">
                    <a16:creationId xmlns:a16="http://schemas.microsoft.com/office/drawing/2014/main" id="{7D81D7E6-E1D7-3281-8C3C-0FB7C8B2BF9F}"/>
                  </a:ext>
                </a:extLst>
              </p:cNvPr>
              <p:cNvSpPr/>
              <p:nvPr/>
            </p:nvSpPr>
            <p:spPr>
              <a:xfrm rot="2700000">
                <a:off x="6826205" y="2158539"/>
                <a:ext cx="270595" cy="1299728"/>
              </a:xfrm>
              <a:custGeom>
                <a:avLst/>
                <a:gdLst>
                  <a:gd name="connsiteX0" fmla="*/ 193903 w 270595"/>
                  <a:gd name="connsiteY0" fmla="*/ 1299083 h 1299728"/>
                  <a:gd name="connsiteX1" fmla="*/ 269727 w 270595"/>
                  <a:gd name="connsiteY1" fmla="*/ 1113295 h 1299728"/>
                  <a:gd name="connsiteX2" fmla="*/ 235691 w 270595"/>
                  <a:gd name="connsiteY2" fmla="*/ 758787 h 1299728"/>
                  <a:gd name="connsiteX3" fmla="*/ 249389 w 270595"/>
                  <a:gd name="connsiteY3" fmla="*/ 146631 h 1299728"/>
                  <a:gd name="connsiteX4" fmla="*/ 135148 w 270595"/>
                  <a:gd name="connsiteY4" fmla="*/ 510 h 1299728"/>
                  <a:gd name="connsiteX5" fmla="*/ 20907 w 270595"/>
                  <a:gd name="connsiteY5" fmla="*/ 146631 h 1299728"/>
                  <a:gd name="connsiteX6" fmla="*/ 34606 w 270595"/>
                  <a:gd name="connsiteY6" fmla="*/ 758787 h 1299728"/>
                  <a:gd name="connsiteX7" fmla="*/ 570 w 270595"/>
                  <a:gd name="connsiteY7" fmla="*/ 1113260 h 1299728"/>
                  <a:gd name="connsiteX8" fmla="*/ 76394 w 270595"/>
                  <a:gd name="connsiteY8" fmla="*/ 1299049 h 1299728"/>
                  <a:gd name="connsiteX9" fmla="*/ 135148 w 270595"/>
                  <a:gd name="connsiteY9" fmla="*/ 1299709 h 1299728"/>
                  <a:gd name="connsiteX10" fmla="*/ 193903 w 270595"/>
                  <a:gd name="connsiteY10" fmla="*/ 1299083 h 129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595" h="1299728">
                    <a:moveTo>
                      <a:pt x="193903" y="1299083"/>
                    </a:moveTo>
                    <a:cubicBezTo>
                      <a:pt x="273273" y="1297310"/>
                      <a:pt x="272091" y="1208310"/>
                      <a:pt x="269727" y="1113295"/>
                    </a:cubicBezTo>
                    <a:cubicBezTo>
                      <a:pt x="265555" y="947045"/>
                      <a:pt x="240906" y="966583"/>
                      <a:pt x="235691" y="758787"/>
                    </a:cubicBezTo>
                    <a:cubicBezTo>
                      <a:pt x="230476" y="550992"/>
                      <a:pt x="249389" y="146631"/>
                      <a:pt x="249389" y="146631"/>
                    </a:cubicBezTo>
                    <a:cubicBezTo>
                      <a:pt x="247720" y="80437"/>
                      <a:pt x="259228" y="-7660"/>
                      <a:pt x="135148" y="510"/>
                    </a:cubicBezTo>
                    <a:cubicBezTo>
                      <a:pt x="11104" y="-7625"/>
                      <a:pt x="22576" y="80402"/>
                      <a:pt x="20907" y="146631"/>
                    </a:cubicBezTo>
                    <a:cubicBezTo>
                      <a:pt x="20907" y="146631"/>
                      <a:pt x="39820" y="551027"/>
                      <a:pt x="34606" y="758787"/>
                    </a:cubicBezTo>
                    <a:cubicBezTo>
                      <a:pt x="29425" y="966583"/>
                      <a:pt x="4741" y="947045"/>
                      <a:pt x="570" y="1113260"/>
                    </a:cubicBezTo>
                    <a:cubicBezTo>
                      <a:pt x="-1795" y="1208275"/>
                      <a:pt x="-2977" y="1297276"/>
                      <a:pt x="76394" y="1299049"/>
                    </a:cubicBezTo>
                    <a:cubicBezTo>
                      <a:pt x="76394" y="1299049"/>
                      <a:pt x="70623" y="1299709"/>
                      <a:pt x="135148" y="1299709"/>
                    </a:cubicBezTo>
                    <a:cubicBezTo>
                      <a:pt x="199673" y="1299709"/>
                      <a:pt x="193903" y="1299083"/>
                      <a:pt x="193903" y="1299083"/>
                    </a:cubicBezTo>
                    <a:close/>
                  </a:path>
                </a:pathLst>
              </a:custGeom>
              <a:solidFill>
                <a:srgbClr val="E9B96E"/>
              </a:solidFill>
              <a:ln w="34727" cap="flat">
                <a:solidFill>
                  <a:srgbClr val="8F5902"/>
                </a:solid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B0516FBE-7169-D6D5-FEA9-D38054D26020}"/>
                  </a:ext>
                </a:extLst>
              </p:cNvPr>
              <p:cNvSpPr/>
              <p:nvPr/>
            </p:nvSpPr>
            <p:spPr>
              <a:xfrm rot="2700000">
                <a:off x="6878426" y="2212317"/>
                <a:ext cx="166155" cy="1192174"/>
              </a:xfrm>
              <a:custGeom>
                <a:avLst/>
                <a:gdLst>
                  <a:gd name="connsiteX0" fmla="*/ 79705 w 166154"/>
                  <a:gd name="connsiteY0" fmla="*/ 347 h 1192174"/>
                  <a:gd name="connsiteX1" fmla="*/ 82973 w 166154"/>
                  <a:gd name="connsiteY1" fmla="*/ 347 h 1192174"/>
                  <a:gd name="connsiteX2" fmla="*/ 86241 w 166154"/>
                  <a:gd name="connsiteY2" fmla="*/ 347 h 1192174"/>
                  <a:gd name="connsiteX3" fmla="*/ 129698 w 166154"/>
                  <a:gd name="connsiteY3" fmla="*/ 5771 h 1192174"/>
                  <a:gd name="connsiteX4" fmla="*/ 138390 w 166154"/>
                  <a:gd name="connsiteY4" fmla="*/ 14462 h 1192174"/>
                  <a:gd name="connsiteX5" fmla="*/ 144891 w 166154"/>
                  <a:gd name="connsiteY5" fmla="*/ 91608 h 1192174"/>
                  <a:gd name="connsiteX6" fmla="*/ 144926 w 166154"/>
                  <a:gd name="connsiteY6" fmla="*/ 95953 h 1192174"/>
                  <a:gd name="connsiteX7" fmla="*/ 131854 w 166154"/>
                  <a:gd name="connsiteY7" fmla="*/ 707589 h 1192174"/>
                  <a:gd name="connsiteX8" fmla="*/ 150315 w 166154"/>
                  <a:gd name="connsiteY8" fmla="*/ 908570 h 1192174"/>
                  <a:gd name="connsiteX9" fmla="*/ 165507 w 166154"/>
                  <a:gd name="connsiteY9" fmla="*/ 1062861 h 1192174"/>
                  <a:gd name="connsiteX10" fmla="*/ 160083 w 166154"/>
                  <a:gd name="connsiteY10" fmla="*/ 1175850 h 1192174"/>
                  <a:gd name="connsiteX11" fmla="*/ 152470 w 166154"/>
                  <a:gd name="connsiteY11" fmla="*/ 1192155 h 1192174"/>
                  <a:gd name="connsiteX12" fmla="*/ 14484 w 166154"/>
                  <a:gd name="connsiteY12" fmla="*/ 1192155 h 1192174"/>
                  <a:gd name="connsiteX13" fmla="*/ 5792 w 166154"/>
                  <a:gd name="connsiteY13" fmla="*/ 1175850 h 1192174"/>
                  <a:gd name="connsiteX14" fmla="*/ 369 w 166154"/>
                  <a:gd name="connsiteY14" fmla="*/ 1062861 h 1192174"/>
                  <a:gd name="connsiteX15" fmla="*/ 16674 w 166154"/>
                  <a:gd name="connsiteY15" fmla="*/ 908570 h 1192174"/>
                  <a:gd name="connsiteX16" fmla="*/ 35135 w 166154"/>
                  <a:gd name="connsiteY16" fmla="*/ 707554 h 1192174"/>
                  <a:gd name="connsiteX17" fmla="*/ 21020 w 166154"/>
                  <a:gd name="connsiteY17" fmla="*/ 95919 h 1192174"/>
                  <a:gd name="connsiteX18" fmla="*/ 21020 w 166154"/>
                  <a:gd name="connsiteY18" fmla="*/ 94841 h 1192174"/>
                  <a:gd name="connsiteX19" fmla="*/ 21020 w 166154"/>
                  <a:gd name="connsiteY19" fmla="*/ 91573 h 1192174"/>
                  <a:gd name="connsiteX20" fmla="*/ 27556 w 166154"/>
                  <a:gd name="connsiteY20" fmla="*/ 14428 h 1192174"/>
                  <a:gd name="connsiteX21" fmla="*/ 36248 w 166154"/>
                  <a:gd name="connsiteY21" fmla="*/ 5736 h 1192174"/>
                  <a:gd name="connsiteX22" fmla="*/ 79705 w 166154"/>
                  <a:gd name="connsiteY22" fmla="*/ 347 h 1192174"/>
                  <a:gd name="connsiteX23" fmla="*/ 79705 w 166154"/>
                  <a:gd name="connsiteY23" fmla="*/ 347 h 119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6154" h="1192174">
                    <a:moveTo>
                      <a:pt x="79705" y="347"/>
                    </a:moveTo>
                    <a:lnTo>
                      <a:pt x="82973" y="347"/>
                    </a:lnTo>
                    <a:lnTo>
                      <a:pt x="86241" y="347"/>
                    </a:lnTo>
                    <a:cubicBezTo>
                      <a:pt x="111168" y="-1287"/>
                      <a:pt x="124275" y="3094"/>
                      <a:pt x="129698" y="5771"/>
                    </a:cubicBezTo>
                    <a:cubicBezTo>
                      <a:pt x="135087" y="8448"/>
                      <a:pt x="135817" y="8691"/>
                      <a:pt x="138390" y="14462"/>
                    </a:cubicBezTo>
                    <a:cubicBezTo>
                      <a:pt x="143187" y="25448"/>
                      <a:pt x="144022" y="57259"/>
                      <a:pt x="144891" y="91608"/>
                    </a:cubicBezTo>
                    <a:cubicBezTo>
                      <a:pt x="144891" y="91608"/>
                      <a:pt x="144891" y="95919"/>
                      <a:pt x="144926" y="95953"/>
                    </a:cubicBezTo>
                    <a:cubicBezTo>
                      <a:pt x="144647" y="101585"/>
                      <a:pt x="126569" y="496491"/>
                      <a:pt x="131854" y="707589"/>
                    </a:cubicBezTo>
                    <a:cubicBezTo>
                      <a:pt x="134496" y="813590"/>
                      <a:pt x="142874" y="866121"/>
                      <a:pt x="150315" y="908570"/>
                    </a:cubicBezTo>
                    <a:cubicBezTo>
                      <a:pt x="157754" y="951054"/>
                      <a:pt x="163525" y="982378"/>
                      <a:pt x="165507" y="1062861"/>
                    </a:cubicBezTo>
                    <a:cubicBezTo>
                      <a:pt x="166689" y="1110177"/>
                      <a:pt x="166098" y="1153669"/>
                      <a:pt x="160083" y="1175850"/>
                    </a:cubicBezTo>
                    <a:cubicBezTo>
                      <a:pt x="157094" y="1186940"/>
                      <a:pt x="153791" y="1190938"/>
                      <a:pt x="152470" y="1192155"/>
                    </a:cubicBezTo>
                    <a:lnTo>
                      <a:pt x="14484" y="1192155"/>
                    </a:lnTo>
                    <a:cubicBezTo>
                      <a:pt x="13198" y="1190938"/>
                      <a:pt x="8817" y="1186975"/>
                      <a:pt x="5792" y="1175850"/>
                    </a:cubicBezTo>
                    <a:cubicBezTo>
                      <a:pt x="-257" y="1153669"/>
                      <a:pt x="-848" y="1110177"/>
                      <a:pt x="369" y="1062861"/>
                    </a:cubicBezTo>
                    <a:cubicBezTo>
                      <a:pt x="2386" y="982343"/>
                      <a:pt x="9200" y="951089"/>
                      <a:pt x="16674" y="908570"/>
                    </a:cubicBezTo>
                    <a:cubicBezTo>
                      <a:pt x="24149" y="866051"/>
                      <a:pt x="32493" y="813590"/>
                      <a:pt x="35135" y="707554"/>
                    </a:cubicBezTo>
                    <a:cubicBezTo>
                      <a:pt x="40419" y="496421"/>
                      <a:pt x="21264" y="101551"/>
                      <a:pt x="21020" y="95919"/>
                    </a:cubicBezTo>
                    <a:cubicBezTo>
                      <a:pt x="21020" y="95432"/>
                      <a:pt x="20986" y="95328"/>
                      <a:pt x="21020" y="94841"/>
                    </a:cubicBezTo>
                    <a:cubicBezTo>
                      <a:pt x="21020" y="94806"/>
                      <a:pt x="21020" y="91573"/>
                      <a:pt x="21020" y="91573"/>
                    </a:cubicBezTo>
                    <a:cubicBezTo>
                      <a:pt x="21924" y="57224"/>
                      <a:pt x="22723" y="25414"/>
                      <a:pt x="27556" y="14428"/>
                    </a:cubicBezTo>
                    <a:cubicBezTo>
                      <a:pt x="30094" y="8656"/>
                      <a:pt x="30824" y="8413"/>
                      <a:pt x="36248" y="5736"/>
                    </a:cubicBezTo>
                    <a:cubicBezTo>
                      <a:pt x="41636" y="3094"/>
                      <a:pt x="54743" y="-1321"/>
                      <a:pt x="79705" y="347"/>
                    </a:cubicBezTo>
                    <a:lnTo>
                      <a:pt x="79705" y="347"/>
                    </a:lnTo>
                    <a:close/>
                  </a:path>
                </a:pathLst>
              </a:custGeom>
              <a:gradFill>
                <a:gsLst>
                  <a:gs pos="0">
                    <a:srgbClr val="C27E13"/>
                  </a:gs>
                  <a:gs pos="26880">
                    <a:srgbClr val="C27E13">
                      <a:alpha val="49412"/>
                    </a:srgbClr>
                  </a:gs>
                  <a:gs pos="100000">
                    <a:srgbClr val="C27E13">
                      <a:alpha val="97255"/>
                    </a:srgbClr>
                  </a:gs>
                </a:gsLst>
                <a:lin ang="18900000" scaled="1"/>
              </a:gradFill>
              <a:ln w="34727" cap="flat">
                <a:noFill/>
                <a:prstDash val="solid"/>
                <a:miter/>
              </a:ln>
            </p:spPr>
            <p:txBody>
              <a:bodyPr rtlCol="0" anchor="ctr"/>
              <a:lstStyle/>
              <a:p>
                <a:endParaRPr lang="en-GB"/>
              </a:p>
            </p:txBody>
          </p:sp>
        </p:grpSp>
        <p:grpSp>
          <p:nvGrpSpPr>
            <p:cNvPr id="37" name="Graphic 11">
              <a:extLst>
                <a:ext uri="{FF2B5EF4-FFF2-40B4-BE49-F238E27FC236}">
                  <a16:creationId xmlns:a16="http://schemas.microsoft.com/office/drawing/2014/main" id="{21B2CF28-B5E7-3233-CA60-5E2FDBA375D3}"/>
                </a:ext>
              </a:extLst>
            </p:cNvPr>
            <p:cNvGrpSpPr/>
            <p:nvPr/>
          </p:nvGrpSpPr>
          <p:grpSpPr>
            <a:xfrm>
              <a:off x="1904100" y="3108572"/>
              <a:ext cx="423839" cy="339250"/>
              <a:chOff x="7033183" y="1867243"/>
              <a:chExt cx="877233" cy="687463"/>
            </a:xfrm>
          </p:grpSpPr>
          <p:sp>
            <p:nvSpPr>
              <p:cNvPr id="38" name="Freeform: Shape 37">
                <a:extLst>
                  <a:ext uri="{FF2B5EF4-FFF2-40B4-BE49-F238E27FC236}">
                    <a16:creationId xmlns:a16="http://schemas.microsoft.com/office/drawing/2014/main" id="{888F3E40-D7E6-E990-B952-3BF27F8CF048}"/>
                  </a:ext>
                </a:extLst>
              </p:cNvPr>
              <p:cNvSpPr/>
              <p:nvPr/>
            </p:nvSpPr>
            <p:spPr>
              <a:xfrm rot="36682">
                <a:off x="7036785" y="1879798"/>
                <a:ext cx="870016" cy="660762"/>
              </a:xfrm>
              <a:custGeom>
                <a:avLst/>
                <a:gdLst>
                  <a:gd name="connsiteX0" fmla="*/ -1 w 870016"/>
                  <a:gd name="connsiteY0" fmla="*/ 41079 h 660762"/>
                  <a:gd name="connsiteX1" fmla="*/ 9629 w 870016"/>
                  <a:gd name="connsiteY1" fmla="*/ 42539 h 660762"/>
                  <a:gd name="connsiteX2" fmla="*/ 327007 w 870016"/>
                  <a:gd name="connsiteY2" fmla="*/ 263476 h 660762"/>
                  <a:gd name="connsiteX3" fmla="*/ 336637 w 870016"/>
                  <a:gd name="connsiteY3" fmla="*/ 342325 h 660762"/>
                  <a:gd name="connsiteX4" fmla="*/ 454458 w 870016"/>
                  <a:gd name="connsiteY4" fmla="*/ 446101 h 660762"/>
                  <a:gd name="connsiteX5" fmla="*/ 549473 w 870016"/>
                  <a:gd name="connsiteY5" fmla="*/ 465118 h 660762"/>
                  <a:gd name="connsiteX6" fmla="*/ 676994 w 870016"/>
                  <a:gd name="connsiteY6" fmla="*/ 539343 h 660762"/>
                  <a:gd name="connsiteX7" fmla="*/ 662427 w 870016"/>
                  <a:gd name="connsiteY7" fmla="*/ 555370 h 660762"/>
                  <a:gd name="connsiteX8" fmla="*/ 672162 w 870016"/>
                  <a:gd name="connsiteY8" fmla="*/ 642633 h 660762"/>
                  <a:gd name="connsiteX9" fmla="*/ 759841 w 870016"/>
                  <a:gd name="connsiteY9" fmla="*/ 642702 h 660762"/>
                  <a:gd name="connsiteX10" fmla="*/ 856316 w 870016"/>
                  <a:gd name="connsiteY10" fmla="*/ 535102 h 660762"/>
                  <a:gd name="connsiteX11" fmla="*/ 846408 w 870016"/>
                  <a:gd name="connsiteY11" fmla="*/ 447979 h 660762"/>
                  <a:gd name="connsiteX12" fmla="*/ 766029 w 870016"/>
                  <a:gd name="connsiteY12" fmla="*/ 442729 h 660762"/>
                  <a:gd name="connsiteX13" fmla="*/ 629817 w 870016"/>
                  <a:gd name="connsiteY13" fmla="*/ 257184 h 660762"/>
                  <a:gd name="connsiteX14" fmla="*/ 447088 w 870016"/>
                  <a:gd name="connsiteY14" fmla="*/ 90064 h 660762"/>
                  <a:gd name="connsiteX15" fmla="*/ -1 w 870016"/>
                  <a:gd name="connsiteY15" fmla="*/ 41079 h 6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0016" h="660762">
                    <a:moveTo>
                      <a:pt x="-1" y="41079"/>
                    </a:moveTo>
                    <a:lnTo>
                      <a:pt x="9629" y="42539"/>
                    </a:lnTo>
                    <a:cubicBezTo>
                      <a:pt x="118446" y="-466"/>
                      <a:pt x="375262" y="130984"/>
                      <a:pt x="327007" y="263476"/>
                    </a:cubicBezTo>
                    <a:cubicBezTo>
                      <a:pt x="314108" y="284579"/>
                      <a:pt x="318489" y="320562"/>
                      <a:pt x="336637" y="342325"/>
                    </a:cubicBezTo>
                    <a:lnTo>
                      <a:pt x="454458" y="446101"/>
                    </a:lnTo>
                    <a:cubicBezTo>
                      <a:pt x="489085" y="473984"/>
                      <a:pt x="520374" y="474853"/>
                      <a:pt x="549473" y="465118"/>
                    </a:cubicBezTo>
                    <a:cubicBezTo>
                      <a:pt x="605689" y="446345"/>
                      <a:pt x="640560" y="500440"/>
                      <a:pt x="676994" y="539343"/>
                    </a:cubicBezTo>
                    <a:lnTo>
                      <a:pt x="662427" y="555370"/>
                    </a:lnTo>
                    <a:cubicBezTo>
                      <a:pt x="640873" y="579706"/>
                      <a:pt x="645183" y="618470"/>
                      <a:pt x="672162" y="642633"/>
                    </a:cubicBezTo>
                    <a:cubicBezTo>
                      <a:pt x="699140" y="666795"/>
                      <a:pt x="738252" y="666795"/>
                      <a:pt x="759841" y="642702"/>
                    </a:cubicBezTo>
                    <a:lnTo>
                      <a:pt x="856316" y="535102"/>
                    </a:lnTo>
                    <a:cubicBezTo>
                      <a:pt x="877871" y="510766"/>
                      <a:pt x="873560" y="472037"/>
                      <a:pt x="846408" y="447979"/>
                    </a:cubicBezTo>
                    <a:cubicBezTo>
                      <a:pt x="822072" y="426041"/>
                      <a:pt x="788419" y="424894"/>
                      <a:pt x="766029" y="442729"/>
                    </a:cubicBezTo>
                    <a:cubicBezTo>
                      <a:pt x="691700" y="368087"/>
                      <a:pt x="727822" y="354285"/>
                      <a:pt x="629817" y="257184"/>
                    </a:cubicBezTo>
                    <a:lnTo>
                      <a:pt x="447088" y="90064"/>
                    </a:lnTo>
                    <a:cubicBezTo>
                      <a:pt x="315847" y="-25219"/>
                      <a:pt x="154047" y="-16145"/>
                      <a:pt x="-1" y="41079"/>
                    </a:cubicBezTo>
                    <a:close/>
                  </a:path>
                </a:pathLst>
              </a:custGeom>
              <a:gradFill>
                <a:gsLst>
                  <a:gs pos="0">
                    <a:srgbClr val="666864"/>
                  </a:gs>
                  <a:gs pos="25000">
                    <a:srgbClr val="575955">
                      <a:alpha val="74510"/>
                    </a:srgbClr>
                  </a:gs>
                  <a:gs pos="50000">
                    <a:srgbClr val="494A47">
                      <a:alpha val="49412"/>
                    </a:srgbClr>
                  </a:gs>
                  <a:gs pos="100000">
                    <a:srgbClr val="666864"/>
                  </a:gs>
                </a:gsLst>
                <a:lin ang="7931056" scaled="1"/>
              </a:gradFill>
              <a:ln w="34727"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47335CCE-A193-FA61-3F1D-5907D0258AA7}"/>
                  </a:ext>
                </a:extLst>
              </p:cNvPr>
              <p:cNvSpPr/>
              <p:nvPr/>
            </p:nvSpPr>
            <p:spPr>
              <a:xfrm rot="36682">
                <a:off x="7036961" y="1879399"/>
                <a:ext cx="869872" cy="661231"/>
              </a:xfrm>
              <a:custGeom>
                <a:avLst/>
                <a:gdLst>
                  <a:gd name="connsiteX0" fmla="*/ 203171 w 869872"/>
                  <a:gd name="connsiteY0" fmla="*/ 3 h 661231"/>
                  <a:gd name="connsiteX1" fmla="*/ -1 w 869872"/>
                  <a:gd name="connsiteY1" fmla="*/ 41270 h 661231"/>
                  <a:gd name="connsiteX2" fmla="*/ 9768 w 869872"/>
                  <a:gd name="connsiteY2" fmla="*/ 43426 h 661231"/>
                  <a:gd name="connsiteX3" fmla="*/ 327006 w 869872"/>
                  <a:gd name="connsiteY3" fmla="*/ 263980 h 661231"/>
                  <a:gd name="connsiteX4" fmla="*/ 336811 w 869872"/>
                  <a:gd name="connsiteY4" fmla="*/ 342203 h 661231"/>
                  <a:gd name="connsiteX5" fmla="*/ 454110 w 869872"/>
                  <a:gd name="connsiteY5" fmla="*/ 446501 h 661231"/>
                  <a:gd name="connsiteX6" fmla="*/ 549716 w 869872"/>
                  <a:gd name="connsiteY6" fmla="*/ 466039 h 661231"/>
                  <a:gd name="connsiteX7" fmla="*/ 676820 w 869872"/>
                  <a:gd name="connsiteY7" fmla="*/ 539917 h 661231"/>
                  <a:gd name="connsiteX8" fmla="*/ 662740 w 869872"/>
                  <a:gd name="connsiteY8" fmla="*/ 556222 h 661231"/>
                  <a:gd name="connsiteX9" fmla="*/ 672509 w 869872"/>
                  <a:gd name="connsiteY9" fmla="*/ 643136 h 661231"/>
                  <a:gd name="connsiteX10" fmla="*/ 759424 w 869872"/>
                  <a:gd name="connsiteY10" fmla="*/ 643136 h 661231"/>
                  <a:gd name="connsiteX11" fmla="*/ 856142 w 869872"/>
                  <a:gd name="connsiteY11" fmla="*/ 535571 h 661231"/>
                  <a:gd name="connsiteX12" fmla="*/ 846339 w 869872"/>
                  <a:gd name="connsiteY12" fmla="*/ 448656 h 661231"/>
                  <a:gd name="connsiteX13" fmla="*/ 765960 w 869872"/>
                  <a:gd name="connsiteY13" fmla="*/ 443233 h 661231"/>
                  <a:gd name="connsiteX14" fmla="*/ 630165 w 869872"/>
                  <a:gd name="connsiteY14" fmla="*/ 257444 h 661231"/>
                  <a:gd name="connsiteX15" fmla="*/ 446531 w 869872"/>
                  <a:gd name="connsiteY15" fmla="*/ 90151 h 661231"/>
                  <a:gd name="connsiteX16" fmla="*/ 203171 w 869872"/>
                  <a:gd name="connsiteY16" fmla="*/ 3 h 661231"/>
                  <a:gd name="connsiteX17" fmla="*/ 283549 w 869872"/>
                  <a:gd name="connsiteY17" fmla="*/ 65154 h 661231"/>
                  <a:gd name="connsiteX18" fmla="*/ 411766 w 869872"/>
                  <a:gd name="connsiteY18" fmla="*/ 129263 h 661231"/>
                  <a:gd name="connsiteX19" fmla="*/ 412843 w 869872"/>
                  <a:gd name="connsiteY19" fmla="*/ 129263 h 661231"/>
                  <a:gd name="connsiteX20" fmla="*/ 594286 w 869872"/>
                  <a:gd name="connsiteY20" fmla="*/ 296556 h 661231"/>
                  <a:gd name="connsiteX21" fmla="*/ 659472 w 869872"/>
                  <a:gd name="connsiteY21" fmla="*/ 382393 h 661231"/>
                  <a:gd name="connsiteX22" fmla="*/ 729039 w 869872"/>
                  <a:gd name="connsiteY22" fmla="*/ 480189 h 661231"/>
                  <a:gd name="connsiteX23" fmla="*/ 761614 w 869872"/>
                  <a:gd name="connsiteY23" fmla="*/ 512764 h 661231"/>
                  <a:gd name="connsiteX24" fmla="*/ 798536 w 869872"/>
                  <a:gd name="connsiteY24" fmla="*/ 483422 h 661231"/>
                  <a:gd name="connsiteX25" fmla="*/ 811573 w 869872"/>
                  <a:gd name="connsiteY25" fmla="*/ 486690 h 661231"/>
                  <a:gd name="connsiteX26" fmla="*/ 811573 w 869872"/>
                  <a:gd name="connsiteY26" fmla="*/ 487768 h 661231"/>
                  <a:gd name="connsiteX27" fmla="*/ 816961 w 869872"/>
                  <a:gd name="connsiteY27" fmla="*/ 500805 h 661231"/>
                  <a:gd name="connsiteX28" fmla="*/ 720278 w 869872"/>
                  <a:gd name="connsiteY28" fmla="*/ 608371 h 661231"/>
                  <a:gd name="connsiteX29" fmla="*/ 707241 w 869872"/>
                  <a:gd name="connsiteY29" fmla="*/ 604025 h 661231"/>
                  <a:gd name="connsiteX30" fmla="*/ 700705 w 869872"/>
                  <a:gd name="connsiteY30" fmla="*/ 590988 h 661231"/>
                  <a:gd name="connsiteX31" fmla="*/ 700739 w 869872"/>
                  <a:gd name="connsiteY31" fmla="*/ 589910 h 661231"/>
                  <a:gd name="connsiteX32" fmla="*/ 714854 w 869872"/>
                  <a:gd name="connsiteY32" fmla="*/ 574717 h 661231"/>
                  <a:gd name="connsiteX33" fmla="*/ 747430 w 869872"/>
                  <a:gd name="connsiteY33" fmla="*/ 538839 h 661231"/>
                  <a:gd name="connsiteX34" fmla="*/ 714854 w 869872"/>
                  <a:gd name="connsiteY34" fmla="*/ 504073 h 661231"/>
                  <a:gd name="connsiteX35" fmla="*/ 652936 w 869872"/>
                  <a:gd name="connsiteY35" fmla="*/ 439965 h 661231"/>
                  <a:gd name="connsiteX36" fmla="*/ 532368 w 869872"/>
                  <a:gd name="connsiteY36" fmla="*/ 416046 h 661231"/>
                  <a:gd name="connsiteX37" fmla="*/ 488876 w 869872"/>
                  <a:gd name="connsiteY37" fmla="*/ 407354 h 661231"/>
                  <a:gd name="connsiteX38" fmla="*/ 486721 w 869872"/>
                  <a:gd name="connsiteY38" fmla="*/ 406242 h 661231"/>
                  <a:gd name="connsiteX39" fmla="*/ 377000 w 869872"/>
                  <a:gd name="connsiteY39" fmla="*/ 309558 h 661231"/>
                  <a:gd name="connsiteX40" fmla="*/ 377000 w 869872"/>
                  <a:gd name="connsiteY40" fmla="*/ 308480 h 661231"/>
                  <a:gd name="connsiteX41" fmla="*/ 372654 w 869872"/>
                  <a:gd name="connsiteY41" fmla="*/ 290020 h 661231"/>
                  <a:gd name="connsiteX42" fmla="*/ 373697 w 869872"/>
                  <a:gd name="connsiteY42" fmla="*/ 286752 h 661231"/>
                  <a:gd name="connsiteX43" fmla="*/ 375887 w 869872"/>
                  <a:gd name="connsiteY43" fmla="*/ 281328 h 661231"/>
                  <a:gd name="connsiteX44" fmla="*/ 357427 w 869872"/>
                  <a:gd name="connsiteY44" fmla="*/ 140075 h 661231"/>
                  <a:gd name="connsiteX45" fmla="*/ 283549 w 869872"/>
                  <a:gd name="connsiteY45" fmla="*/ 65154 h 66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69872" h="661231">
                    <a:moveTo>
                      <a:pt x="203171" y="3"/>
                    </a:moveTo>
                    <a:cubicBezTo>
                      <a:pt x="136003" y="212"/>
                      <a:pt x="67410" y="16239"/>
                      <a:pt x="-1" y="41270"/>
                    </a:cubicBezTo>
                    <a:lnTo>
                      <a:pt x="9768" y="43426"/>
                    </a:lnTo>
                    <a:cubicBezTo>
                      <a:pt x="118585" y="420"/>
                      <a:pt x="375262" y="131488"/>
                      <a:pt x="327006" y="263980"/>
                    </a:cubicBezTo>
                    <a:cubicBezTo>
                      <a:pt x="314108" y="285083"/>
                      <a:pt x="318593" y="320440"/>
                      <a:pt x="336811" y="342203"/>
                    </a:cubicBezTo>
                    <a:lnTo>
                      <a:pt x="454110" y="446501"/>
                    </a:lnTo>
                    <a:cubicBezTo>
                      <a:pt x="488772" y="474383"/>
                      <a:pt x="520617" y="475774"/>
                      <a:pt x="549716" y="466039"/>
                    </a:cubicBezTo>
                    <a:cubicBezTo>
                      <a:pt x="605898" y="447266"/>
                      <a:pt x="640421" y="501014"/>
                      <a:pt x="676820" y="539917"/>
                    </a:cubicBezTo>
                    <a:lnTo>
                      <a:pt x="662740" y="556222"/>
                    </a:lnTo>
                    <a:cubicBezTo>
                      <a:pt x="641185" y="580558"/>
                      <a:pt x="645496" y="618974"/>
                      <a:pt x="672509" y="643136"/>
                    </a:cubicBezTo>
                    <a:cubicBezTo>
                      <a:pt x="699522" y="667299"/>
                      <a:pt x="737904" y="667229"/>
                      <a:pt x="759424" y="643136"/>
                    </a:cubicBezTo>
                    <a:lnTo>
                      <a:pt x="856142" y="535571"/>
                    </a:lnTo>
                    <a:cubicBezTo>
                      <a:pt x="877697" y="511235"/>
                      <a:pt x="873456" y="472679"/>
                      <a:pt x="846339" y="448656"/>
                    </a:cubicBezTo>
                    <a:cubicBezTo>
                      <a:pt x="821968" y="426754"/>
                      <a:pt x="788349" y="425398"/>
                      <a:pt x="765960" y="443233"/>
                    </a:cubicBezTo>
                    <a:cubicBezTo>
                      <a:pt x="691665" y="368591"/>
                      <a:pt x="728100" y="354545"/>
                      <a:pt x="630165" y="257444"/>
                    </a:cubicBezTo>
                    <a:lnTo>
                      <a:pt x="446531" y="90151"/>
                    </a:lnTo>
                    <a:cubicBezTo>
                      <a:pt x="372689" y="25313"/>
                      <a:pt x="289494" y="-310"/>
                      <a:pt x="203171" y="3"/>
                    </a:cubicBezTo>
                    <a:close/>
                    <a:moveTo>
                      <a:pt x="283549" y="65154"/>
                    </a:moveTo>
                    <a:cubicBezTo>
                      <a:pt x="328293" y="76384"/>
                      <a:pt x="371715" y="94288"/>
                      <a:pt x="411766" y="129263"/>
                    </a:cubicBezTo>
                    <a:cubicBezTo>
                      <a:pt x="412044" y="129506"/>
                      <a:pt x="412600" y="129054"/>
                      <a:pt x="412843" y="129263"/>
                    </a:cubicBezTo>
                    <a:lnTo>
                      <a:pt x="594286" y="296556"/>
                    </a:lnTo>
                    <a:cubicBezTo>
                      <a:pt x="637604" y="339909"/>
                      <a:pt x="647999" y="359517"/>
                      <a:pt x="659472" y="382393"/>
                    </a:cubicBezTo>
                    <a:cubicBezTo>
                      <a:pt x="671188" y="405790"/>
                      <a:pt x="687702" y="438713"/>
                      <a:pt x="729039" y="480189"/>
                    </a:cubicBezTo>
                    <a:lnTo>
                      <a:pt x="761614" y="512764"/>
                    </a:lnTo>
                    <a:lnTo>
                      <a:pt x="798536" y="483422"/>
                    </a:lnTo>
                    <a:cubicBezTo>
                      <a:pt x="800170" y="482101"/>
                      <a:pt x="804272" y="480119"/>
                      <a:pt x="811573" y="486690"/>
                    </a:cubicBezTo>
                    <a:lnTo>
                      <a:pt x="811573" y="487768"/>
                    </a:lnTo>
                    <a:cubicBezTo>
                      <a:pt x="819916" y="495173"/>
                      <a:pt x="818039" y="499623"/>
                      <a:pt x="816961" y="500805"/>
                    </a:cubicBezTo>
                    <a:lnTo>
                      <a:pt x="720278" y="608371"/>
                    </a:lnTo>
                    <a:cubicBezTo>
                      <a:pt x="719617" y="609101"/>
                      <a:pt x="715584" y="611465"/>
                      <a:pt x="707241" y="604025"/>
                    </a:cubicBezTo>
                    <a:cubicBezTo>
                      <a:pt x="699383" y="597002"/>
                      <a:pt x="699696" y="592587"/>
                      <a:pt x="700705" y="590988"/>
                    </a:cubicBezTo>
                    <a:cubicBezTo>
                      <a:pt x="700774" y="590883"/>
                      <a:pt x="700670" y="589979"/>
                      <a:pt x="700739" y="589910"/>
                    </a:cubicBezTo>
                    <a:lnTo>
                      <a:pt x="714854" y="574717"/>
                    </a:lnTo>
                    <a:lnTo>
                      <a:pt x="747430" y="538839"/>
                    </a:lnTo>
                    <a:lnTo>
                      <a:pt x="714854" y="504073"/>
                    </a:lnTo>
                    <a:cubicBezTo>
                      <a:pt x="699210" y="487351"/>
                      <a:pt x="680784" y="462006"/>
                      <a:pt x="652936" y="439965"/>
                    </a:cubicBezTo>
                    <a:cubicBezTo>
                      <a:pt x="625089" y="417923"/>
                      <a:pt x="577772" y="400888"/>
                      <a:pt x="532368" y="416046"/>
                    </a:cubicBezTo>
                    <a:cubicBezTo>
                      <a:pt x="515507" y="421678"/>
                      <a:pt x="509597" y="423486"/>
                      <a:pt x="488876" y="407354"/>
                    </a:cubicBezTo>
                    <a:lnTo>
                      <a:pt x="486721" y="406242"/>
                    </a:lnTo>
                    <a:lnTo>
                      <a:pt x="377000" y="309558"/>
                    </a:lnTo>
                    <a:cubicBezTo>
                      <a:pt x="376861" y="309384"/>
                      <a:pt x="377139" y="308759"/>
                      <a:pt x="377000" y="308480"/>
                    </a:cubicBezTo>
                    <a:cubicBezTo>
                      <a:pt x="375088" y="304343"/>
                      <a:pt x="374949" y="289811"/>
                      <a:pt x="372654" y="290020"/>
                    </a:cubicBezTo>
                    <a:lnTo>
                      <a:pt x="373697" y="286752"/>
                    </a:lnTo>
                    <a:lnTo>
                      <a:pt x="375887" y="281328"/>
                    </a:lnTo>
                    <a:cubicBezTo>
                      <a:pt x="394035" y="231613"/>
                      <a:pt x="382423" y="179951"/>
                      <a:pt x="357427" y="140075"/>
                    </a:cubicBezTo>
                    <a:cubicBezTo>
                      <a:pt x="338827" y="110454"/>
                      <a:pt x="312127" y="86431"/>
                      <a:pt x="283549" y="65154"/>
                    </a:cubicBezTo>
                    <a:close/>
                  </a:path>
                </a:pathLst>
              </a:custGeom>
              <a:solidFill>
                <a:srgbClr val="BABDB6"/>
              </a:solidFill>
              <a:ln w="34727" cap="flat">
                <a:noFill/>
                <a:prstDash val="solid"/>
                <a:miter/>
              </a:ln>
            </p:spPr>
            <p:txBody>
              <a:bodyPr rtlCol="0" anchor="ctr"/>
              <a:lstStyle/>
              <a:p>
                <a:endParaRPr lang="en-GB" dirty="0"/>
              </a:p>
            </p:txBody>
          </p:sp>
          <p:sp>
            <p:nvSpPr>
              <p:cNvPr id="40" name="Freeform: Shape 39">
                <a:extLst>
                  <a:ext uri="{FF2B5EF4-FFF2-40B4-BE49-F238E27FC236}">
                    <a16:creationId xmlns:a16="http://schemas.microsoft.com/office/drawing/2014/main" id="{29001EBC-6438-B285-5C0B-B76E721B62CA}"/>
                  </a:ext>
                </a:extLst>
              </p:cNvPr>
              <p:cNvSpPr/>
              <p:nvPr/>
            </p:nvSpPr>
            <p:spPr>
              <a:xfrm rot="36682">
                <a:off x="7046928" y="1871887"/>
                <a:ext cx="853862" cy="678218"/>
              </a:xfrm>
              <a:custGeom>
                <a:avLst/>
                <a:gdLst>
                  <a:gd name="connsiteX0" fmla="*/ -1 w 853862"/>
                  <a:gd name="connsiteY0" fmla="*/ 34271 h 678218"/>
                  <a:gd name="connsiteX1" fmla="*/ 9595 w 853862"/>
                  <a:gd name="connsiteY1" fmla="*/ 36079 h 678218"/>
                  <a:gd name="connsiteX2" fmla="*/ 319254 w 853862"/>
                  <a:gd name="connsiteY2" fmla="*/ 267724 h 678218"/>
                  <a:gd name="connsiteX3" fmla="*/ 326172 w 853862"/>
                  <a:gd name="connsiteY3" fmla="*/ 346851 h 678218"/>
                  <a:gd name="connsiteX4" fmla="*/ 440343 w 853862"/>
                  <a:gd name="connsiteY4" fmla="*/ 454625 h 678218"/>
                  <a:gd name="connsiteX5" fmla="*/ 534663 w 853862"/>
                  <a:gd name="connsiteY5" fmla="*/ 476910 h 678218"/>
                  <a:gd name="connsiteX6" fmla="*/ 659577 w 853862"/>
                  <a:gd name="connsiteY6" fmla="*/ 555446 h 678218"/>
                  <a:gd name="connsiteX7" fmla="*/ 644419 w 853862"/>
                  <a:gd name="connsiteY7" fmla="*/ 570951 h 678218"/>
                  <a:gd name="connsiteX8" fmla="*/ 651198 w 853862"/>
                  <a:gd name="connsiteY8" fmla="*/ 658492 h 678218"/>
                  <a:gd name="connsiteX9" fmla="*/ 738843 w 853862"/>
                  <a:gd name="connsiteY9" fmla="*/ 661551 h 678218"/>
                  <a:gd name="connsiteX10" fmla="*/ 838864 w 853862"/>
                  <a:gd name="connsiteY10" fmla="*/ 557323 h 678218"/>
                  <a:gd name="connsiteX11" fmla="*/ 831980 w 853862"/>
                  <a:gd name="connsiteY11" fmla="*/ 469922 h 678218"/>
                  <a:gd name="connsiteX12" fmla="*/ 751810 w 853862"/>
                  <a:gd name="connsiteY12" fmla="*/ 461926 h 678218"/>
                  <a:gd name="connsiteX13" fmla="*/ 622099 w 853862"/>
                  <a:gd name="connsiteY13" fmla="*/ 271826 h 678218"/>
                  <a:gd name="connsiteX14" fmla="*/ 445176 w 853862"/>
                  <a:gd name="connsiteY14" fmla="*/ 98518 h 678218"/>
                  <a:gd name="connsiteX15" fmla="*/ -1 w 853862"/>
                  <a:gd name="connsiteY15" fmla="*/ 34271 h 67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3862" h="678218">
                    <a:moveTo>
                      <a:pt x="-1" y="34271"/>
                    </a:moveTo>
                    <a:lnTo>
                      <a:pt x="9595" y="36079"/>
                    </a:lnTo>
                    <a:cubicBezTo>
                      <a:pt x="119802" y="-3206"/>
                      <a:pt x="371994" y="136969"/>
                      <a:pt x="319254" y="267724"/>
                    </a:cubicBezTo>
                    <a:cubicBezTo>
                      <a:pt x="305591" y="288375"/>
                      <a:pt x="308720" y="324462"/>
                      <a:pt x="326172" y="346851"/>
                    </a:cubicBezTo>
                    <a:lnTo>
                      <a:pt x="440343" y="454625"/>
                    </a:lnTo>
                    <a:cubicBezTo>
                      <a:pt x="473997" y="483689"/>
                      <a:pt x="505251" y="485601"/>
                      <a:pt x="534663" y="476910"/>
                    </a:cubicBezTo>
                    <a:cubicBezTo>
                      <a:pt x="591505" y="460048"/>
                      <a:pt x="624498" y="515291"/>
                      <a:pt x="659577" y="555446"/>
                    </a:cubicBezTo>
                    <a:lnTo>
                      <a:pt x="644419" y="570951"/>
                    </a:lnTo>
                    <a:cubicBezTo>
                      <a:pt x="622064" y="594557"/>
                      <a:pt x="625019" y="633425"/>
                      <a:pt x="651198" y="658492"/>
                    </a:cubicBezTo>
                    <a:cubicBezTo>
                      <a:pt x="677342" y="683593"/>
                      <a:pt x="716419" y="684879"/>
                      <a:pt x="738843" y="661551"/>
                    </a:cubicBezTo>
                    <a:lnTo>
                      <a:pt x="838864" y="557323"/>
                    </a:lnTo>
                    <a:cubicBezTo>
                      <a:pt x="861253" y="533752"/>
                      <a:pt x="858263" y="494849"/>
                      <a:pt x="831980" y="469922"/>
                    </a:cubicBezTo>
                    <a:cubicBezTo>
                      <a:pt x="808374" y="447185"/>
                      <a:pt x="774791" y="444856"/>
                      <a:pt x="751810" y="461926"/>
                    </a:cubicBezTo>
                    <a:cubicBezTo>
                      <a:pt x="680088" y="384780"/>
                      <a:pt x="716627" y="372195"/>
                      <a:pt x="622099" y="271826"/>
                    </a:cubicBezTo>
                    <a:lnTo>
                      <a:pt x="445176" y="98518"/>
                    </a:lnTo>
                    <a:cubicBezTo>
                      <a:pt x="317933" y="-21146"/>
                      <a:pt x="155959" y="-17600"/>
                      <a:pt x="-1" y="34271"/>
                    </a:cubicBezTo>
                    <a:close/>
                  </a:path>
                </a:pathLst>
              </a:custGeom>
              <a:noFill/>
              <a:ln w="34727" cap="flat">
                <a:solidFill>
                  <a:srgbClr val="555753"/>
                </a:solidFill>
                <a:prstDash val="solid"/>
                <a:miter/>
              </a:ln>
            </p:spPr>
            <p:txBody>
              <a:bodyPr rtlCol="0" anchor="ctr"/>
              <a:lstStyle/>
              <a:p>
                <a:endParaRPr lang="en-GB"/>
              </a:p>
            </p:txBody>
          </p:sp>
        </p:grpSp>
      </p:grpSp>
    </p:spTree>
    <p:extLst>
      <p:ext uri="{BB962C8B-B14F-4D97-AF65-F5344CB8AC3E}">
        <p14:creationId xmlns:p14="http://schemas.microsoft.com/office/powerpoint/2010/main" val="219579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Why an attacker may use fault injection</a:t>
            </a:r>
            <a:endParaRPr dirty="0"/>
          </a:p>
        </p:txBody>
      </p:sp>
      <p:sp>
        <p:nvSpPr>
          <p:cNvPr id="3" name="Text Placeholder 2"/>
          <p:cNvSpPr>
            <a:spLocks noGrp="1"/>
          </p:cNvSpPr>
          <p:nvPr>
            <p:ph type="body" idx="1"/>
          </p:nvPr>
        </p:nvSpPr>
        <p:spPr>
          <a:xfrm>
            <a:off x="551384" y="864178"/>
            <a:ext cx="11305255" cy="2492814"/>
          </a:xfrm>
        </p:spPr>
        <p:txBody>
          <a:bodyPr rtlCol="0">
            <a:normAutofit/>
          </a:bodyPr>
          <a:lstStyle/>
          <a:p>
            <a:pPr rtl="0"/>
            <a:r>
              <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Secure Boot Bypass</a:t>
            </a:r>
          </a:p>
          <a:p>
            <a:pPr rtl="0"/>
            <a:endPar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err="1">
                <a:latin typeface="Sans Serif Collection" panose="020B0502040504020204" pitchFamily="34" charset="0"/>
                <a:ea typeface="Sans Serif Collection" panose="020B0502040504020204" pitchFamily="34" charset="0"/>
                <a:cs typeface="Sans Serif Collection" panose="020B0502040504020204" pitchFamily="34" charset="0"/>
              </a:rPr>
              <a:t>Lennert</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2400" dirty="0" err="1">
                <a:latin typeface="Sans Serif Collection" panose="020B0502040504020204" pitchFamily="34" charset="0"/>
                <a:ea typeface="Sans Serif Collection" panose="020B0502040504020204" pitchFamily="34" charset="0"/>
                <a:cs typeface="Sans Serif Collection" panose="020B0502040504020204" pitchFamily="34" charset="0"/>
              </a:rPr>
              <a:t>Wouters</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2400" b="0" dirty="0">
                <a:latin typeface="Sans Serif Collection" panose="020B0502040504020204" pitchFamily="34" charset="0"/>
                <a:ea typeface="Sans Serif Collection" panose="020B0502040504020204" pitchFamily="34" charset="0"/>
                <a:cs typeface="Sans Serif Collection" panose="020B0502040504020204" pitchFamily="34" charset="0"/>
              </a:rPr>
              <a:t>Glitched on Earth by Humans: A Black-Box Security Evaluation of the SpaceX Starlink User Terminal</a:t>
            </a:r>
          </a:p>
          <a:p>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https://github.com/KULeuven-COSIC/Starlink-FI</a:t>
            </a:r>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4"/>
              </a:rPr>
              <a:t>https://www.youtube.com/watch?v=NXqLMmGwJm0</a:t>
            </a:r>
            <a:endParaRPr lang="en-GB" dirty="0"/>
          </a:p>
        </p:txBody>
      </p:sp>
      <p:pic>
        <p:nvPicPr>
          <p:cNvPr id="8" name="Picture 7" descr="A red circuit board with blue text&#10;&#10;Description automatically generated">
            <a:extLst>
              <a:ext uri="{FF2B5EF4-FFF2-40B4-BE49-F238E27FC236}">
                <a16:creationId xmlns:a16="http://schemas.microsoft.com/office/drawing/2014/main" id="{4C3AB1BC-B878-7EB1-7763-64F25EC21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92" y="3384458"/>
            <a:ext cx="5735960" cy="3226478"/>
          </a:xfrm>
          <a:prstGeom prst="rect">
            <a:avLst/>
          </a:prstGeom>
        </p:spPr>
      </p:pic>
      <p:pic>
        <p:nvPicPr>
          <p:cNvPr id="10" name="Picture 9" descr="A satellite dish on a wood deck&#10;&#10;Description automatically generated">
            <a:extLst>
              <a:ext uri="{FF2B5EF4-FFF2-40B4-BE49-F238E27FC236}">
                <a16:creationId xmlns:a16="http://schemas.microsoft.com/office/drawing/2014/main" id="{0B4B7DCB-4D72-54B0-B068-D76A5AA52F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2304" y="2110585"/>
            <a:ext cx="2529017" cy="3244254"/>
          </a:xfrm>
          <a:prstGeom prst="rect">
            <a:avLst/>
          </a:prstGeom>
        </p:spPr>
      </p:pic>
    </p:spTree>
    <p:extLst>
      <p:ext uri="{BB962C8B-B14F-4D97-AF65-F5344CB8AC3E}">
        <p14:creationId xmlns:p14="http://schemas.microsoft.com/office/powerpoint/2010/main" val="115733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 uri="{C183D7F6-B498-43B3-948B-1728B52AA6E4}">
                <adec:decorative xmlns:adec="http://schemas.microsoft.com/office/drawing/2017/decorative" val="1"/>
              </a:ext>
            </a:extLst>
          </p:cNvPr>
          <p:cNvSpPr/>
          <p:nvPr/>
        </p:nvSpPr>
        <p:spPr>
          <a:xfrm>
            <a:off x="-8957116" y="1031083"/>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100502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1.45833E-6 1.11111E-6 L 0.77917 0.00671 " pathEditMode="relative" rAng="0" ptsTypes="AA">
                                      <p:cBhvr>
                                        <p:cTn id="6" dur="500" fill="hold"/>
                                        <p:tgtEl>
                                          <p:spTgt spid="18"/>
                                        </p:tgtEl>
                                        <p:attrNameLst>
                                          <p:attrName>ppt_x</p:attrName>
                                          <p:attrName>ppt_y</p:attrName>
                                        </p:attrNameLst>
                                      </p:cBhvr>
                                      <p:rCtr x="38958" y="324"/>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77917 0.00671 L 0.77917 0.12222 " pathEditMode="relative" rAng="0" ptsTypes="AA">
                                      <p:cBhvr>
                                        <p:cTn id="10" dur="500" fill="hold"/>
                                        <p:tgtEl>
                                          <p:spTgt spid="18"/>
                                        </p:tgtEl>
                                        <p:attrNameLst>
                                          <p:attrName>ppt_x</p:attrName>
                                          <p:attrName>ppt_y</p:attrName>
                                        </p:attrNameLst>
                                      </p:cBhvr>
                                      <p:rCtr x="0" y="576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77917 0.12222 L 0.77917 0.20602 " pathEditMode="relative" rAng="0" ptsTypes="AA">
                                      <p:cBhvr>
                                        <p:cTn id="14" dur="500" fill="hold"/>
                                        <p:tgtEl>
                                          <p:spTgt spid="18"/>
                                        </p:tgtEl>
                                        <p:attrNameLst>
                                          <p:attrName>ppt_x</p:attrName>
                                          <p:attrName>ppt_y</p:attrName>
                                        </p:attrNameLst>
                                      </p:cBhvr>
                                      <p:rCtr x="0" y="419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77917 0.20602 L 0.77917 0.28542 " pathEditMode="relative" rAng="0" ptsTypes="AA">
                                      <p:cBhvr>
                                        <p:cTn id="18" dur="500" fill="hold"/>
                                        <p:tgtEl>
                                          <p:spTgt spid="18"/>
                                        </p:tgtEl>
                                        <p:attrNameLst>
                                          <p:attrName>ppt_x</p:attrName>
                                          <p:attrName>ppt_y</p:attrName>
                                        </p:attrNameLst>
                                      </p:cBhvr>
                                      <p:rCtr x="0" y="3958"/>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0.77917 0.28542 L 0.77917 0.35903 " pathEditMode="relative" rAng="0" ptsTypes="AA">
                                      <p:cBhvr>
                                        <p:cTn id="22" dur="500" fill="hold"/>
                                        <p:tgtEl>
                                          <p:spTgt spid="18"/>
                                        </p:tgtEl>
                                        <p:attrNameLst>
                                          <p:attrName>ppt_x</p:attrName>
                                          <p:attrName>ppt_y</p:attrName>
                                        </p:attrNameLst>
                                      </p:cBhvr>
                                      <p:rCtr x="0" y="3681"/>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5" nodeType="clickEffect">
                                  <p:stCondLst>
                                    <p:cond delay="0"/>
                                  </p:stCondLst>
                                  <p:childTnLst>
                                    <p:animMotion origin="layout" path="M 0.77917 0.35903 L 0.77917 0.43704 " pathEditMode="relative" rAng="0" ptsTypes="AA">
                                      <p:cBhvr>
                                        <p:cTn id="26" dur="500" fill="hold"/>
                                        <p:tgtEl>
                                          <p:spTgt spid="18"/>
                                        </p:tgtEl>
                                        <p:attrNameLst>
                                          <p:attrName>ppt_x</p:attrName>
                                          <p:attrName>ppt_y</p:attrName>
                                        </p:attrNameLst>
                                      </p:cBhvr>
                                      <p:rCtr x="0" y="3889"/>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6" nodeType="clickEffect">
                                  <p:stCondLst>
                                    <p:cond delay="0"/>
                                  </p:stCondLst>
                                  <p:childTnLst>
                                    <p:animMotion origin="layout" path="M 0.77917 0.43704 L 0.77917 0.51065 " pathEditMode="relative" rAng="0" ptsTypes="AA">
                                      <p:cBhvr>
                                        <p:cTn id="30" dur="500" fill="hold"/>
                                        <p:tgtEl>
                                          <p:spTgt spid="18"/>
                                        </p:tgtEl>
                                        <p:attrNameLst>
                                          <p:attrName>ppt_x</p:attrName>
                                          <p:attrName>ppt_y</p:attrName>
                                        </p:attrNameLst>
                                      </p:cBhvr>
                                      <p:rCtr x="0" y="368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7" nodeType="clickEffect">
                                  <p:stCondLst>
                                    <p:cond delay="0"/>
                                  </p:stCondLst>
                                  <p:childTnLst>
                                    <p:animMotion origin="layout" path="M 0.77917 0.51065 L 0.77917 0.59467 " pathEditMode="relative" rAng="0" ptsTypes="AA">
                                      <p:cBhvr>
                                        <p:cTn id="34" dur="500" fill="hold"/>
                                        <p:tgtEl>
                                          <p:spTgt spid="18"/>
                                        </p:tgtEl>
                                        <p:attrNameLst>
                                          <p:attrName>ppt_x</p:attrName>
                                          <p:attrName>ppt_y</p:attrName>
                                        </p:attrNameLst>
                                      </p:cBhvr>
                                      <p:rCtr x="0" y="419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8" nodeType="clickEffect">
                                  <p:stCondLst>
                                    <p:cond delay="0"/>
                                  </p:stCondLst>
                                  <p:childTnLst>
                                    <p:animMotion origin="layout" path="M 0.77917 0.59467 L 0.77917 0.65764 " pathEditMode="relative" rAng="0" ptsTypes="AA">
                                      <p:cBhvr>
                                        <p:cTn id="38" dur="500" fill="hold"/>
                                        <p:tgtEl>
                                          <p:spTgt spid="18"/>
                                        </p:tgtEl>
                                        <p:attrNameLst>
                                          <p:attrName>ppt_x</p:attrName>
                                          <p:attrName>ppt_y</p:attrName>
                                        </p:attrNameLst>
                                      </p:cBhvr>
                                      <p:rCtr x="0" y="3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8" grpId="3" animBg="1"/>
      <p:bldP spid="18" grpId="4" animBg="1"/>
      <p:bldP spid="18" grpId="5" animBg="1"/>
      <p:bldP spid="18" grpId="6" animBg="1"/>
      <p:bldP spid="18" grpId="7" animBg="1"/>
      <p:bldP spid="18" grpId="8"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Why an attacker may use fault injection</a:t>
            </a:r>
            <a:endParaRPr dirty="0"/>
          </a:p>
        </p:txBody>
      </p:sp>
      <p:sp>
        <p:nvSpPr>
          <p:cNvPr id="3" name="Text Placeholder 2"/>
          <p:cNvSpPr>
            <a:spLocks noGrp="1"/>
          </p:cNvSpPr>
          <p:nvPr>
            <p:ph type="body" idx="1"/>
          </p:nvPr>
        </p:nvSpPr>
        <p:spPr>
          <a:xfrm>
            <a:off x="1055440" y="891130"/>
            <a:ext cx="9217023" cy="2016224"/>
          </a:xfrm>
        </p:spPr>
        <p:txBody>
          <a:bodyPr rtlCol="0">
            <a:normAutofit/>
          </a:bodyPr>
          <a:lstStyle/>
          <a:p>
            <a:pPr rtl="0"/>
            <a:r>
              <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Secure Boot Bypass</a:t>
            </a:r>
          </a:p>
          <a:p>
            <a:pPr rtl="0"/>
            <a:r>
              <a:rPr lang="en-GB" dirty="0"/>
              <a:t>Nintendo Switch modchip for running custom firmware</a:t>
            </a:r>
          </a:p>
          <a:p>
            <a:r>
              <a:rPr lang="en-GB" dirty="0">
                <a:hlinkClick r:id="rId3"/>
              </a:rPr>
              <a:t>https://www.retrosix.wiki/picofly-hwfly-rp2040-nintendo-switch</a:t>
            </a:r>
            <a:endParaRPr lang="en-GB" dirty="0"/>
          </a:p>
          <a:p>
            <a:pPr rtl="0"/>
            <a:r>
              <a:rPr lang="en-GB" dirty="0">
                <a:hlinkClick r:id="rId4"/>
              </a:rPr>
              <a:t>https://www.youtube.com/watch?v=NXqLMmGwJm0</a:t>
            </a:r>
            <a:endParaRPr lang="en-GB" dirty="0"/>
          </a:p>
          <a:p>
            <a:pPr rtl="0"/>
            <a:endParaRPr lang="en-GB" dirty="0"/>
          </a:p>
        </p:txBody>
      </p:sp>
      <p:pic>
        <p:nvPicPr>
          <p:cNvPr id="6" name="Picture 5">
            <a:extLst>
              <a:ext uri="{FF2B5EF4-FFF2-40B4-BE49-F238E27FC236}">
                <a16:creationId xmlns:a16="http://schemas.microsoft.com/office/drawing/2014/main" id="{CA31FC8C-B63F-6DCC-813C-8B5291B1AA31}"/>
              </a:ext>
            </a:extLst>
          </p:cNvPr>
          <p:cNvPicPr>
            <a:picLocks noChangeAspect="1"/>
          </p:cNvPicPr>
          <p:nvPr/>
        </p:nvPicPr>
        <p:blipFill>
          <a:blip r:embed="rId5"/>
          <a:stretch>
            <a:fillRect/>
          </a:stretch>
        </p:blipFill>
        <p:spPr>
          <a:xfrm>
            <a:off x="5735960" y="3014060"/>
            <a:ext cx="6292412" cy="2834364"/>
          </a:xfrm>
          <a:prstGeom prst="rect">
            <a:avLst/>
          </a:prstGeom>
        </p:spPr>
      </p:pic>
      <p:pic>
        <p:nvPicPr>
          <p:cNvPr id="5" name="Picture 4" descr="A blue and red gaming device&#10;&#10;Description automatically generated">
            <a:extLst>
              <a:ext uri="{FF2B5EF4-FFF2-40B4-BE49-F238E27FC236}">
                <a16:creationId xmlns:a16="http://schemas.microsoft.com/office/drawing/2014/main" id="{E0251E24-F141-F8CF-73C3-EAFD2AE033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384" y="2987916"/>
            <a:ext cx="5002577" cy="2813950"/>
          </a:xfrm>
          <a:prstGeom prst="rect">
            <a:avLst/>
          </a:prstGeom>
        </p:spPr>
      </p:pic>
    </p:spTree>
    <p:extLst>
      <p:ext uri="{BB962C8B-B14F-4D97-AF65-F5344CB8AC3E}">
        <p14:creationId xmlns:p14="http://schemas.microsoft.com/office/powerpoint/2010/main" val="15254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Why an attacker may use fault injection</a:t>
            </a:r>
            <a:endParaRPr dirty="0"/>
          </a:p>
        </p:txBody>
      </p:sp>
      <p:sp>
        <p:nvSpPr>
          <p:cNvPr id="3" name="Text Placeholder 2"/>
          <p:cNvSpPr>
            <a:spLocks noGrp="1"/>
          </p:cNvSpPr>
          <p:nvPr>
            <p:ph type="body" idx="1"/>
          </p:nvPr>
        </p:nvSpPr>
        <p:spPr>
          <a:xfrm>
            <a:off x="479377" y="1628800"/>
            <a:ext cx="4520988" cy="2664296"/>
          </a:xfrm>
        </p:spPr>
        <p:txBody>
          <a:bodyPr rtlCol="0">
            <a:normAutofit/>
          </a:bodyPr>
          <a:lstStyle/>
          <a:p>
            <a:r>
              <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Read Protection Bypass</a:t>
            </a:r>
          </a:p>
          <a:p>
            <a:pPr rtl="0"/>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Yifan</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Lu was successful in dumping (reading) the ROM of the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Playstation</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Vita using the NewAE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ChipWhisperer</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to perform voltage fault injection.</a:t>
            </a:r>
          </a:p>
        </p:txBody>
      </p:sp>
      <p:pic>
        <p:nvPicPr>
          <p:cNvPr id="5" name="Picture 4">
            <a:extLst>
              <a:ext uri="{FF2B5EF4-FFF2-40B4-BE49-F238E27FC236}">
                <a16:creationId xmlns:a16="http://schemas.microsoft.com/office/drawing/2014/main" id="{8E5492A0-069E-9917-A4EC-1CE51C5FEF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03912" y="1012585"/>
            <a:ext cx="6292569" cy="3840679"/>
          </a:xfrm>
          <a:prstGeom prst="rect">
            <a:avLst/>
          </a:prstGeom>
        </p:spPr>
      </p:pic>
      <p:sp>
        <p:nvSpPr>
          <p:cNvPr id="6" name="TextBox 5">
            <a:extLst>
              <a:ext uri="{FF2B5EF4-FFF2-40B4-BE49-F238E27FC236}">
                <a16:creationId xmlns:a16="http://schemas.microsoft.com/office/drawing/2014/main" id="{7E85E83C-4329-86C0-C82E-B6A7872C1C92}"/>
              </a:ext>
            </a:extLst>
          </p:cNvPr>
          <p:cNvSpPr txBox="1"/>
          <p:nvPr/>
        </p:nvSpPr>
        <p:spPr>
          <a:xfrm>
            <a:off x="1124728" y="5418964"/>
            <a:ext cx="9757615" cy="830997"/>
          </a:xfrm>
          <a:prstGeom prst="rect">
            <a:avLst/>
          </a:prstGeom>
          <a:noFill/>
        </p:spPr>
        <p:txBody>
          <a:bodyPr wrap="square">
            <a:spAutoFit/>
          </a:body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Injecting Software Vulnerabilities with Voltage Glitching,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Yifan</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Lu </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4"/>
              </a:rPr>
              <a:t>https://arxiv.org/abs/1903.08102</a:t>
            </a:r>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443464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Why an attacker may use fault injection</a:t>
            </a:r>
            <a:endParaRPr dirty="0"/>
          </a:p>
        </p:txBody>
      </p:sp>
      <p:sp>
        <p:nvSpPr>
          <p:cNvPr id="3" name="Text Placeholder 2"/>
          <p:cNvSpPr>
            <a:spLocks noGrp="1"/>
          </p:cNvSpPr>
          <p:nvPr>
            <p:ph type="body" idx="1"/>
          </p:nvPr>
        </p:nvSpPr>
        <p:spPr>
          <a:xfrm>
            <a:off x="191344" y="864178"/>
            <a:ext cx="5472609" cy="3212894"/>
          </a:xfrm>
        </p:spPr>
        <p:txBody>
          <a:bodyPr rtlCol="0">
            <a:normAutofit/>
          </a:bodyPr>
          <a:lstStyle/>
          <a:p>
            <a:pPr rtl="0"/>
            <a:r>
              <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Read Protection Bypass</a:t>
            </a:r>
          </a:p>
          <a:p>
            <a:pPr rtl="0"/>
            <a:endParaRPr lang="en-GB" sz="2400"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Joe Grand recovered $2m of THETA cryptocurrency from a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Trezor</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One hardware wallet, using voltage FI</a:t>
            </a:r>
          </a:p>
          <a:p>
            <a:pPr rtl="0"/>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https://www.youtube.com/watch?v=dT9y-KQbqi4</a:t>
            </a:r>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endParaRPr lang="en-GB" dirty="0"/>
          </a:p>
        </p:txBody>
      </p:sp>
      <p:pic>
        <p:nvPicPr>
          <p:cNvPr id="7" name="Picture 6">
            <a:extLst>
              <a:ext uri="{FF2B5EF4-FFF2-40B4-BE49-F238E27FC236}">
                <a16:creationId xmlns:a16="http://schemas.microsoft.com/office/drawing/2014/main" id="{5870D162-141B-CE12-6FD8-21F74717A837}"/>
              </a:ext>
            </a:extLst>
          </p:cNvPr>
          <p:cNvPicPr>
            <a:picLocks noChangeAspect="1"/>
          </p:cNvPicPr>
          <p:nvPr/>
        </p:nvPicPr>
        <p:blipFill>
          <a:blip r:embed="rId4"/>
          <a:stretch>
            <a:fillRect/>
          </a:stretch>
        </p:blipFill>
        <p:spPr>
          <a:xfrm>
            <a:off x="5951984" y="888152"/>
            <a:ext cx="5897121" cy="5611470"/>
          </a:xfrm>
          <a:prstGeom prst="rect">
            <a:avLst/>
          </a:prstGeom>
        </p:spPr>
      </p:pic>
    </p:spTree>
    <p:extLst>
      <p:ext uri="{BB962C8B-B14F-4D97-AF65-F5344CB8AC3E}">
        <p14:creationId xmlns:p14="http://schemas.microsoft.com/office/powerpoint/2010/main" val="342915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4005064"/>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249696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536" y="1772816"/>
            <a:ext cx="9144000" cy="1168152"/>
          </a:xfrm>
        </p:spPr>
        <p:txBody>
          <a:bodyPr rtlCol="0">
            <a:normAutofit/>
          </a:bodyPr>
          <a:lstStyle/>
          <a:p>
            <a:pPr rtl="0"/>
            <a:r>
              <a:rPr lang="en-gb" sz="6000" dirty="0">
                <a:latin typeface="Sans Serif Collection" panose="020B0502040504020204" pitchFamily="34" charset="0"/>
                <a:ea typeface="Sans Serif Collection" panose="020B0502040504020204" pitchFamily="34" charset="0"/>
                <a:cs typeface="Sans Serif Collection" panose="020B0502040504020204" pitchFamily="34" charset="0"/>
              </a:rPr>
              <a:t>How The F (I) ?</a:t>
            </a:r>
            <a:endParaRPr sz="6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 Placeholder 2"/>
          <p:cNvSpPr>
            <a:spLocks noGrp="1"/>
          </p:cNvSpPr>
          <p:nvPr>
            <p:ph type="body" idx="1"/>
          </p:nvPr>
        </p:nvSpPr>
        <p:spPr>
          <a:xfrm>
            <a:off x="1550536" y="2916642"/>
            <a:ext cx="9144000" cy="1506537"/>
          </a:xfrm>
        </p:spPr>
        <p:txBody>
          <a:bodyPr rtlCol="0">
            <a:normAutofit/>
          </a:bodyPr>
          <a:lstStyle/>
          <a:p>
            <a:pPr rtl="0"/>
            <a:r>
              <a:rPr lang="en-GB" sz="2800" dirty="0"/>
              <a:t>How does Fault Injection cause security violations?</a:t>
            </a:r>
            <a:endParaRPr sz="2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3855713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How FI affects a device</a:t>
            </a:r>
            <a:endParaRPr dirty="0"/>
          </a:p>
        </p:txBody>
      </p:sp>
      <p:sp>
        <p:nvSpPr>
          <p:cNvPr id="3" name="Text Placeholder 2"/>
          <p:cNvSpPr>
            <a:spLocks noGrp="1"/>
          </p:cNvSpPr>
          <p:nvPr>
            <p:ph type="body" idx="1"/>
          </p:nvPr>
        </p:nvSpPr>
        <p:spPr>
          <a:xfrm>
            <a:off x="328084" y="1870916"/>
            <a:ext cx="11863916" cy="4726436"/>
          </a:xfrm>
        </p:spPr>
        <p:txBody>
          <a:bodyPr rtlCol="0">
            <a:noAutofit/>
          </a:bodyPr>
          <a:lstStyle/>
          <a:p>
            <a:pPr marL="342900" indent="-342900">
              <a:lnSpc>
                <a:spcPct val="100000"/>
              </a:lnSpc>
              <a:buClr>
                <a:schemeClr val="tx1"/>
              </a:buClr>
              <a:buFont typeface="Arial" panose="020B0604020202020204" pitchFamily="34" charset="0"/>
              <a:buChar char="•"/>
            </a:pPr>
            <a:r>
              <a:rPr lang="en-GB" sz="2400" b="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Instruction skipping…</a:t>
            </a:r>
          </a:p>
          <a:p>
            <a:pPr marL="800100" lvl="1" indent="-342900">
              <a:lnSpc>
                <a:spcPct val="100000"/>
              </a:lnSpc>
              <a:spcBef>
                <a:spcPts val="0"/>
              </a:spcBef>
              <a:buClr>
                <a:schemeClr val="tx1"/>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Most prevalent effect</a:t>
            </a:r>
          </a:p>
          <a:p>
            <a:pPr marL="342900" indent="-342900">
              <a:lnSpc>
                <a:spcPct val="100000"/>
              </a:lnSpc>
              <a:buClr>
                <a:schemeClr val="tx1"/>
              </a:buClr>
              <a:buFont typeface="Arial" panose="020B0604020202020204" pitchFamily="34" charset="0"/>
              <a:buChar char="•"/>
            </a:pPr>
            <a:r>
              <a:rPr lang="en-GB" sz="2400" b="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Data in flight corruption…</a:t>
            </a:r>
          </a:p>
          <a:p>
            <a:pPr marL="800100" lvl="1" indent="-342900">
              <a:lnSpc>
                <a:spcPct val="100000"/>
              </a:lnSpc>
              <a:spcBef>
                <a:spcPts val="0"/>
              </a:spcBef>
              <a:buClr>
                <a:schemeClr val="tx1"/>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Misread of stored value, address/data bus corruption</a:t>
            </a:r>
          </a:p>
          <a:p>
            <a:pPr marL="342900" indent="-342900">
              <a:lnSpc>
                <a:spcPct val="100000"/>
              </a:lnSpc>
              <a:buClr>
                <a:schemeClr val="tx1"/>
              </a:buClr>
              <a:buFont typeface="Arial" panose="020B0604020202020204" pitchFamily="34" charset="0"/>
              <a:buChar char="•"/>
            </a:pPr>
            <a:r>
              <a:rPr lang="en-GB" sz="2400" b="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Out of order operation…</a:t>
            </a:r>
          </a:p>
          <a:p>
            <a:pPr marL="800100" lvl="1" indent="-342900">
              <a:lnSpc>
                <a:spcPct val="100000"/>
              </a:lnSpc>
              <a:spcBef>
                <a:spcPts val="0"/>
              </a:spcBef>
              <a:buClr>
                <a:schemeClr val="tx1"/>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Read operation may complete early, before data fetch is complete</a:t>
            </a:r>
          </a:p>
          <a:p>
            <a:pPr marL="342900" indent="-342900">
              <a:lnSpc>
                <a:spcPct val="100000"/>
              </a:lnSpc>
              <a:buClr>
                <a:schemeClr val="tx1"/>
              </a:buClr>
              <a:buFont typeface="Arial" panose="020B0604020202020204" pitchFamily="34" charset="0"/>
              <a:buChar char="•"/>
            </a:pPr>
            <a:r>
              <a:rPr lang="en-GB" sz="2400" b="1"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Op Code Corruption…</a:t>
            </a:r>
          </a:p>
          <a:p>
            <a:pPr marL="800100" lvl="1" indent="-342900">
              <a:lnSpc>
                <a:spcPct val="100000"/>
              </a:lnSpc>
              <a:spcBef>
                <a:spcPts val="0"/>
              </a:spcBef>
              <a:buClr>
                <a:schemeClr val="tx1"/>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Use of incorrect register</a:t>
            </a:r>
          </a:p>
          <a:p>
            <a:pPr marL="800100" lvl="1" indent="-342900">
              <a:lnSpc>
                <a:spcPct val="100000"/>
              </a:lnSpc>
              <a:spcBef>
                <a:spcPts val="0"/>
              </a:spcBef>
              <a:buClr>
                <a:schemeClr val="tx1"/>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The “Jungle Jump” – program counter gets set to incorrect address and execution continues from there! </a:t>
            </a:r>
          </a:p>
        </p:txBody>
      </p:sp>
      <p:sp>
        <p:nvSpPr>
          <p:cNvPr id="4" name="Text Placeholder 2">
            <a:extLst>
              <a:ext uri="{FF2B5EF4-FFF2-40B4-BE49-F238E27FC236}">
                <a16:creationId xmlns:a16="http://schemas.microsoft.com/office/drawing/2014/main" id="{835916CD-A8D8-A997-5EA2-545672295F8E}"/>
              </a:ext>
            </a:extLst>
          </p:cNvPr>
          <p:cNvSpPr txBox="1">
            <a:spLocks/>
          </p:cNvSpPr>
          <p:nvPr/>
        </p:nvSpPr>
        <p:spPr>
          <a:xfrm>
            <a:off x="328084" y="980728"/>
            <a:ext cx="11863916" cy="733968"/>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90000"/>
              </a:lnSpc>
              <a:spcBef>
                <a:spcPts val="0"/>
              </a:spcBef>
              <a:buClr>
                <a:schemeClr val="accent1"/>
              </a:buClr>
              <a:buFont typeface="Arial"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b="1"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b="1"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9pPr>
          </a:lstStyle>
          <a:p>
            <a:pPr>
              <a:buClr>
                <a:schemeClr val="tx1"/>
              </a:buClr>
            </a:pP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Affects program flow, security settings and internal variables. Mainly a transient effect, but can lead to permanent data changes too.</a:t>
            </a:r>
          </a:p>
        </p:txBody>
      </p:sp>
    </p:spTree>
    <p:extLst>
      <p:ext uri="{BB962C8B-B14F-4D97-AF65-F5344CB8AC3E}">
        <p14:creationId xmlns:p14="http://schemas.microsoft.com/office/powerpoint/2010/main" val="164210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4555001"/>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246481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FI Demo: </a:t>
            </a:r>
            <a:r>
              <a:rPr lang="en-gb" dirty="0" err="1"/>
              <a:t>FIreFIght</a:t>
            </a:r>
            <a:endParaRPr dirty="0"/>
          </a:p>
        </p:txBody>
      </p:sp>
      <p:sp>
        <p:nvSpPr>
          <p:cNvPr id="3" name="Text Placeholder 2"/>
          <p:cNvSpPr>
            <a:spLocks noGrp="1"/>
          </p:cNvSpPr>
          <p:nvPr>
            <p:ph type="body" idx="1"/>
          </p:nvPr>
        </p:nvSpPr>
        <p:spPr>
          <a:xfrm>
            <a:off x="1055440" y="5589240"/>
            <a:ext cx="10945216" cy="1268760"/>
          </a:xfrm>
        </p:spPr>
        <p:txBody>
          <a:bodyPr rtlCol="0">
            <a:normAutofit/>
          </a:body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All PCB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gerber</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/production files and source code for this are available on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github</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https://github.com/barsteward-bsides/FireFight</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p>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(Thanks to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AsFaBw</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for the PCB design work)</a:t>
            </a:r>
            <a:endParaRPr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888C20F6-ACCA-57BA-C80E-938BA01FE9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82497" y="1061270"/>
            <a:ext cx="4436878" cy="4345911"/>
          </a:xfrm>
          <a:prstGeom prst="rect">
            <a:avLst/>
          </a:prstGeom>
        </p:spPr>
      </p:pic>
      <p:sp>
        <p:nvSpPr>
          <p:cNvPr id="6" name="Text Placeholder 2">
            <a:extLst>
              <a:ext uri="{FF2B5EF4-FFF2-40B4-BE49-F238E27FC236}">
                <a16:creationId xmlns:a16="http://schemas.microsoft.com/office/drawing/2014/main" id="{71BD09DD-E772-610E-984F-C9A85ADE31A0}"/>
              </a:ext>
            </a:extLst>
          </p:cNvPr>
          <p:cNvSpPr txBox="1">
            <a:spLocks/>
          </p:cNvSpPr>
          <p:nvPr/>
        </p:nvSpPr>
        <p:spPr>
          <a:xfrm>
            <a:off x="5541452" y="3068960"/>
            <a:ext cx="6672624" cy="246454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Font typeface="Arial"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b="1"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b="1"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This demo will (hopefully!) show a Pi Pico 2 performing voltage glitching on another Pi Pico 2, with the aid of a MOSFET (crowbar glitching the 1.1V internal regulator output)</a:t>
            </a:r>
          </a:p>
          <a:p>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On the left side we have the “Control” board, and on the right, the “Victim” board.</a:t>
            </a:r>
          </a:p>
        </p:txBody>
      </p:sp>
      <p:pic>
        <p:nvPicPr>
          <p:cNvPr id="4" name="Picture 3" descr="https://github.com/barsteward-bsides/FireFight&#10;">
            <a:hlinkClick r:id="rId3"/>
            <a:extLst>
              <a:ext uri="{FF2B5EF4-FFF2-40B4-BE49-F238E27FC236}">
                <a16:creationId xmlns:a16="http://schemas.microsoft.com/office/drawing/2014/main" id="{1709BB2A-D21E-BA82-6A24-57099FE6A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352" y="282316"/>
            <a:ext cx="2464549" cy="2464549"/>
          </a:xfrm>
          <a:prstGeom prst="rect">
            <a:avLst/>
          </a:prstGeom>
        </p:spPr>
      </p:pic>
    </p:spTree>
    <p:extLst>
      <p:ext uri="{BB962C8B-B14F-4D97-AF65-F5344CB8AC3E}">
        <p14:creationId xmlns:p14="http://schemas.microsoft.com/office/powerpoint/2010/main" val="20627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FI Demo: </a:t>
            </a:r>
            <a:r>
              <a:rPr lang="en-gb" dirty="0" err="1"/>
              <a:t>FIreFIght</a:t>
            </a:r>
            <a:endParaRPr dirty="0"/>
          </a:p>
        </p:txBody>
      </p:sp>
      <p:sp>
        <p:nvSpPr>
          <p:cNvPr id="3" name="Text Placeholder 2"/>
          <p:cNvSpPr>
            <a:spLocks noGrp="1"/>
          </p:cNvSpPr>
          <p:nvPr>
            <p:ph type="body" idx="1"/>
          </p:nvPr>
        </p:nvSpPr>
        <p:spPr>
          <a:xfrm>
            <a:off x="1055440" y="5589240"/>
            <a:ext cx="9269418" cy="720080"/>
          </a:xfrm>
        </p:spPr>
        <p:txBody>
          <a:bodyPr rtlCol="0">
            <a:normAutofit/>
          </a:bodyPr>
          <a:lstStyle/>
          <a:p>
            <a:pPr rtl="0"/>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https://github.com/barsteward-bsides/FireFight</a:t>
            </a:r>
            <a:endParaRPr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7" name="Picture 6">
            <a:extLst>
              <a:ext uri="{FF2B5EF4-FFF2-40B4-BE49-F238E27FC236}">
                <a16:creationId xmlns:a16="http://schemas.microsoft.com/office/drawing/2014/main" id="{F2DE7698-4A63-CC0F-366A-A27A24D4CB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5503" y="980728"/>
            <a:ext cx="10679941" cy="4639322"/>
          </a:xfrm>
          <a:prstGeom prst="rect">
            <a:avLst/>
          </a:prstGeom>
        </p:spPr>
      </p:pic>
    </p:spTree>
    <p:extLst>
      <p:ext uri="{BB962C8B-B14F-4D97-AF65-F5344CB8AC3E}">
        <p14:creationId xmlns:p14="http://schemas.microsoft.com/office/powerpoint/2010/main" val="3015827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FI Demo: </a:t>
            </a:r>
            <a:r>
              <a:rPr lang="en-gb" dirty="0" err="1"/>
              <a:t>FIreFIght</a:t>
            </a:r>
            <a:r>
              <a:rPr lang="en-gb" dirty="0"/>
              <a:t> DFA</a:t>
            </a:r>
            <a:endParaRPr dirty="0"/>
          </a:p>
        </p:txBody>
      </p:sp>
      <p:sp>
        <p:nvSpPr>
          <p:cNvPr id="6" name="Text Placeholder 2">
            <a:extLst>
              <a:ext uri="{FF2B5EF4-FFF2-40B4-BE49-F238E27FC236}">
                <a16:creationId xmlns:a16="http://schemas.microsoft.com/office/drawing/2014/main" id="{71BD09DD-E772-610E-984F-C9A85ADE31A0}"/>
              </a:ext>
            </a:extLst>
          </p:cNvPr>
          <p:cNvSpPr txBox="1">
            <a:spLocks/>
          </p:cNvSpPr>
          <p:nvPr/>
        </p:nvSpPr>
        <p:spPr>
          <a:xfrm>
            <a:off x="191344" y="862281"/>
            <a:ext cx="12000656" cy="2664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Font typeface="Arial"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b="1"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b="1"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Just causing an instruction skip, or a misread didn’t seem to have enough jeopardy for a live conference demo, so instead let’s try something a bit more tricky…</a:t>
            </a:r>
          </a:p>
          <a:p>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b="1"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Differential Fault Analysis (DFA)</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to try to recover the AES key by analysing the faulty ciphertext outputs</a:t>
            </a:r>
          </a:p>
          <a:p>
            <a:endParaRPr lang="en-GB" sz="2400" b="1" u="sng"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9" name="Picture 8" descr="A screenshot of a grid&#10;&#10;Description automatically generated">
            <a:extLst>
              <a:ext uri="{FF2B5EF4-FFF2-40B4-BE49-F238E27FC236}">
                <a16:creationId xmlns:a16="http://schemas.microsoft.com/office/drawing/2014/main" id="{858CD3FF-32A8-2AA0-A191-01AA1E9AD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62" y="2652144"/>
            <a:ext cx="8964276" cy="3934374"/>
          </a:xfrm>
          <a:prstGeom prst="rect">
            <a:avLst/>
          </a:prstGeom>
          <a:ln>
            <a:solidFill>
              <a:srgbClr val="FF0000"/>
            </a:solidFill>
          </a:ln>
        </p:spPr>
      </p:pic>
      <p:sp>
        <p:nvSpPr>
          <p:cNvPr id="4" name="Oval 3">
            <a:extLst>
              <a:ext uri="{FF2B5EF4-FFF2-40B4-BE49-F238E27FC236}">
                <a16:creationId xmlns:a16="http://schemas.microsoft.com/office/drawing/2014/main" id="{7D43EBDF-F6AC-8BC2-F64B-23870DC9C258}"/>
              </a:ext>
            </a:extLst>
          </p:cNvPr>
          <p:cNvSpPr/>
          <p:nvPr/>
        </p:nvSpPr>
        <p:spPr>
          <a:xfrm>
            <a:off x="5663952" y="2652144"/>
            <a:ext cx="1440160" cy="925571"/>
          </a:xfrm>
          <a:prstGeom prst="ellipse">
            <a:avLst/>
          </a:prstGeom>
          <a:solidFill>
            <a:srgbClr val="FF0000">
              <a:alpha val="34000"/>
            </a:srgb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93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1890705"/>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3110919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FI Demo: </a:t>
            </a:r>
            <a:r>
              <a:rPr lang="en-gb" dirty="0" err="1"/>
              <a:t>FIreFIght</a:t>
            </a:r>
            <a:r>
              <a:rPr lang="en-gb" dirty="0"/>
              <a:t> DFA</a:t>
            </a:r>
            <a:endParaRPr dirty="0"/>
          </a:p>
        </p:txBody>
      </p:sp>
      <p:sp>
        <p:nvSpPr>
          <p:cNvPr id="6" name="Text Placeholder 2">
            <a:extLst>
              <a:ext uri="{FF2B5EF4-FFF2-40B4-BE49-F238E27FC236}">
                <a16:creationId xmlns:a16="http://schemas.microsoft.com/office/drawing/2014/main" id="{71BD09DD-E772-610E-984F-C9A85ADE31A0}"/>
              </a:ext>
            </a:extLst>
          </p:cNvPr>
          <p:cNvSpPr txBox="1">
            <a:spLocks/>
          </p:cNvSpPr>
          <p:nvPr/>
        </p:nvSpPr>
        <p:spPr>
          <a:xfrm>
            <a:off x="191344" y="862281"/>
            <a:ext cx="12000656" cy="2664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Font typeface="Arial"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b="1"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b="1"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Just causing an instruction skip, or a misread didn’t seem to have enough jeopardy for a live conference demo, so instead let’s try something a bit more tricky…</a:t>
            </a:r>
          </a:p>
          <a:p>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b="1" u="sng"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Differential Fault Analysis (DFA)</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to try to recover the AES key by analysing the faulty ciphertext outputs</a:t>
            </a:r>
          </a:p>
          <a:p>
            <a:endParaRPr lang="en-GB" sz="2400" b="1" u="sng"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9" name="Picture 8" descr="A screenshot of a grid&#10;&#10;Description automatically generated">
            <a:extLst>
              <a:ext uri="{FF2B5EF4-FFF2-40B4-BE49-F238E27FC236}">
                <a16:creationId xmlns:a16="http://schemas.microsoft.com/office/drawing/2014/main" id="{858CD3FF-32A8-2AA0-A191-01AA1E9AD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862" y="2652144"/>
            <a:ext cx="8964276" cy="3934374"/>
          </a:xfrm>
          <a:prstGeom prst="rect">
            <a:avLst/>
          </a:prstGeom>
        </p:spPr>
      </p:pic>
      <p:pic>
        <p:nvPicPr>
          <p:cNvPr id="10" name="Picture 9">
            <a:extLst>
              <a:ext uri="{FF2B5EF4-FFF2-40B4-BE49-F238E27FC236}">
                <a16:creationId xmlns:a16="http://schemas.microsoft.com/office/drawing/2014/main" id="{150D7100-01AE-F009-E395-ECD51185046B}"/>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1616144" y="2652144"/>
            <a:ext cx="8964276" cy="3792943"/>
          </a:xfrm>
          <a:prstGeom prst="rect">
            <a:avLst/>
          </a:prstGeom>
        </p:spPr>
      </p:pic>
    </p:spTree>
    <p:extLst>
      <p:ext uri="{BB962C8B-B14F-4D97-AF65-F5344CB8AC3E}">
        <p14:creationId xmlns:p14="http://schemas.microsoft.com/office/powerpoint/2010/main" val="49059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FI Demo: </a:t>
            </a:r>
            <a:r>
              <a:rPr lang="en-gb" dirty="0" err="1"/>
              <a:t>FIreFIght</a:t>
            </a:r>
            <a:endParaRPr dirty="0"/>
          </a:p>
        </p:txBody>
      </p:sp>
      <p:pic>
        <p:nvPicPr>
          <p:cNvPr id="4" name="Graphic 3" descr="Warning with solid fill">
            <a:extLst>
              <a:ext uri="{FF2B5EF4-FFF2-40B4-BE49-F238E27FC236}">
                <a16:creationId xmlns:a16="http://schemas.microsoft.com/office/drawing/2014/main" id="{74A1F766-A2B0-DC64-DD35-27874A5D95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884" y="804590"/>
            <a:ext cx="914400" cy="914400"/>
          </a:xfrm>
          <a:prstGeom prst="rect">
            <a:avLst/>
          </a:prstGeom>
        </p:spPr>
      </p:pic>
      <p:sp>
        <p:nvSpPr>
          <p:cNvPr id="5" name="Text Placeholder 2">
            <a:extLst>
              <a:ext uri="{FF2B5EF4-FFF2-40B4-BE49-F238E27FC236}">
                <a16:creationId xmlns:a16="http://schemas.microsoft.com/office/drawing/2014/main" id="{A627F22A-A375-ED57-2AF1-D0A5DC81DA3B}"/>
              </a:ext>
            </a:extLst>
          </p:cNvPr>
          <p:cNvSpPr txBox="1">
            <a:spLocks/>
          </p:cNvSpPr>
          <p:nvPr/>
        </p:nvSpPr>
        <p:spPr>
          <a:xfrm>
            <a:off x="432028" y="1776760"/>
            <a:ext cx="1559516" cy="1940272"/>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Font typeface="Arial"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b="1"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b="1"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9pPr>
          </a:lstStyle>
          <a:p>
            <a:pPr algn="ctr"/>
            <a:r>
              <a:rPr lang="en-GB" sz="2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Live Demo</a:t>
            </a:r>
          </a:p>
          <a:p>
            <a:endPar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2" name="Picture 11" descr="A screenshot of a computer&#10;&#10;Description automatically generated">
            <a:extLst>
              <a:ext uri="{FF2B5EF4-FFF2-40B4-BE49-F238E27FC236}">
                <a16:creationId xmlns:a16="http://schemas.microsoft.com/office/drawing/2014/main" id="{C582879F-735A-23CD-B2F7-D2B397268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5698" y="823888"/>
            <a:ext cx="8670862" cy="5277916"/>
          </a:xfrm>
          <a:prstGeom prst="rect">
            <a:avLst/>
          </a:prstGeom>
        </p:spPr>
      </p:pic>
      <p:sp>
        <p:nvSpPr>
          <p:cNvPr id="14" name="TextBox 13">
            <a:extLst>
              <a:ext uri="{FF2B5EF4-FFF2-40B4-BE49-F238E27FC236}">
                <a16:creationId xmlns:a16="http://schemas.microsoft.com/office/drawing/2014/main" id="{ACB9EF9B-1973-295E-7B8E-EA3C906275A6}"/>
              </a:ext>
            </a:extLst>
          </p:cNvPr>
          <p:cNvSpPr txBox="1"/>
          <p:nvPr/>
        </p:nvSpPr>
        <p:spPr>
          <a:xfrm rot="19659596">
            <a:off x="1071394" y="2256976"/>
            <a:ext cx="9134176" cy="2123658"/>
          </a:xfrm>
          <a:prstGeom prst="rect">
            <a:avLst/>
          </a:prstGeom>
          <a:solidFill>
            <a:schemeClr val="tx1"/>
          </a:solidFill>
          <a:ln>
            <a:solidFill>
              <a:srgbClr val="FF0000">
                <a:alpha val="50000"/>
              </a:srgbClr>
            </a:solidFill>
          </a:ln>
        </p:spPr>
        <p:txBody>
          <a:bodyPr wrap="square" rtlCol="0">
            <a:spAutoFit/>
          </a:bodyPr>
          <a:lstStyle/>
          <a:p>
            <a:pPr algn="ctr"/>
            <a:r>
              <a:rPr lang="en-GB" sz="4400" dirty="0">
                <a:solidFill>
                  <a:srgbClr val="FF0000"/>
                </a:solidFill>
              </a:rPr>
              <a:t>This is not a new attack and it heavily relies upon open source libraries such as @Doegox’s </a:t>
            </a:r>
            <a:r>
              <a:rPr lang="en-GB" sz="4400" dirty="0" err="1">
                <a:solidFill>
                  <a:srgbClr val="FF0000"/>
                </a:solidFill>
              </a:rPr>
              <a:t>PhoenixAES</a:t>
            </a:r>
            <a:endParaRPr lang="en-GB" sz="4400" dirty="0">
              <a:solidFill>
                <a:srgbClr val="FF0000"/>
              </a:solidFill>
            </a:endParaRPr>
          </a:p>
        </p:txBody>
      </p:sp>
    </p:spTree>
    <p:extLst>
      <p:ext uri="{BB962C8B-B14F-4D97-AF65-F5344CB8AC3E}">
        <p14:creationId xmlns:p14="http://schemas.microsoft.com/office/powerpoint/2010/main" val="160500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xit" presetSubtype="0" fill="hold" grpId="1" nodeType="withEffect">
                                  <p:stCondLst>
                                    <p:cond delay="0"/>
                                  </p:stCondLst>
                                  <p:childTnLst>
                                    <p:animEffect transition="out" filter="fade">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5059057"/>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3317895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00" y="227202"/>
            <a:ext cx="9612560" cy="576064"/>
          </a:xfrm>
        </p:spPr>
        <p:txBody>
          <a:bodyPr rtlCol="0">
            <a:normAutofit/>
          </a:bodyPr>
          <a:lstStyle/>
          <a:p>
            <a:pPr rtl="0"/>
            <a:r>
              <a:rPr lang="en-gb" dirty="0"/>
              <a:t>Mitigation Techniques</a:t>
            </a:r>
            <a:endParaRPr dirty="0"/>
          </a:p>
        </p:txBody>
      </p:sp>
      <p:sp>
        <p:nvSpPr>
          <p:cNvPr id="3" name="Text Placeholder 2"/>
          <p:cNvSpPr>
            <a:spLocks noGrp="1"/>
          </p:cNvSpPr>
          <p:nvPr>
            <p:ph type="body" idx="1"/>
          </p:nvPr>
        </p:nvSpPr>
        <p:spPr>
          <a:xfrm>
            <a:off x="695400" y="803266"/>
            <a:ext cx="11377264" cy="5938102"/>
          </a:xfrm>
        </p:spPr>
        <p:txBody>
          <a:bodyPr rtlCol="0">
            <a:normAutofit fontScale="92500" lnSpcReduction="10000"/>
          </a:bodyPr>
          <a:lstStyle/>
          <a:p>
            <a:pPr rtl="0"/>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To protect the security goals of a system, numerous mitigation techniques can be employed:</a:t>
            </a:r>
          </a:p>
          <a:p>
            <a:pPr rtl="0"/>
            <a:endPar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342900" indent="-342900" rtl="0">
              <a:buClr>
                <a:schemeClr val="tx1">
                  <a:lumMod val="95000"/>
                </a:schemeClr>
              </a:buClr>
              <a:buFont typeface="Arial" panose="020B0604020202020204" pitchFamily="34" charset="0"/>
              <a:buChar char="•"/>
            </a:pP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Software hardening techniques</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Fail-safe default initialised values</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Avoid trivial values for constants such as 0 and 1; maximise hamming distance</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Repeated checks for comparisons</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Checks that loops completed the correct number of iterations</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Randomised timing delays, to make repeatability and attack parameter narrowing harder</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Control flow integrity checks</a:t>
            </a:r>
          </a:p>
          <a:p>
            <a:pPr marL="800100" lvl="1" indent="-342900">
              <a:buClr>
                <a:schemeClr val="tx1">
                  <a:lumMod val="95000"/>
                </a:schemeClr>
              </a:buClr>
              <a:buFont typeface="Arial" panose="020B0604020202020204" pitchFamily="34" charset="0"/>
              <a:buChar char="•"/>
            </a:pP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See </a:t>
            </a:r>
            <a:r>
              <a:rPr lang="en-GB" sz="2600" b="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Riscure’s</a:t>
            </a:r>
            <a:r>
              <a:rPr lang="en-GB" sz="26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“Fault Mitigation Patterns” whitepaper for more details: </a:t>
            </a:r>
            <a:r>
              <a:rPr lang="en-GB" sz="2600" b="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https://www.riscure.com/publication/fault-mitigation-patterns/</a:t>
            </a:r>
            <a:endParaRPr lang="en-GB" sz="2600" b="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800100" lvl="1" indent="-342900">
              <a:buFont typeface="Arial" panose="020B0604020202020204" pitchFamily="34" charset="0"/>
              <a:buChar char="•"/>
            </a:pPr>
            <a:endParaRPr lang="en-GB"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lvl="1"/>
            <a:r>
              <a:rPr lang="en-GB" sz="2600" u="sng" dirty="0">
                <a:latin typeface="Sans Serif Collection" panose="020B0502040504020204" pitchFamily="34" charset="0"/>
                <a:ea typeface="Sans Serif Collection" panose="020B0502040504020204" pitchFamily="34" charset="0"/>
                <a:cs typeface="Sans Serif Collection" panose="020B0502040504020204" pitchFamily="34" charset="0"/>
              </a:rPr>
              <a:t>It’s really tricky to write code that will fail safe during a hardware attack</a:t>
            </a:r>
          </a:p>
        </p:txBody>
      </p:sp>
    </p:spTree>
    <p:extLst>
      <p:ext uri="{BB962C8B-B14F-4D97-AF65-F5344CB8AC3E}">
        <p14:creationId xmlns:p14="http://schemas.microsoft.com/office/powerpoint/2010/main" val="134984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408" y="260648"/>
            <a:ext cx="9612560" cy="576064"/>
          </a:xfrm>
        </p:spPr>
        <p:txBody>
          <a:bodyPr rtlCol="0">
            <a:normAutofit/>
          </a:bodyPr>
          <a:lstStyle/>
          <a:p>
            <a:pPr rtl="0"/>
            <a:r>
              <a:rPr lang="en-gb" dirty="0"/>
              <a:t>Mitigation Techniques</a:t>
            </a:r>
            <a:endParaRPr dirty="0"/>
          </a:p>
        </p:txBody>
      </p:sp>
      <p:sp>
        <p:nvSpPr>
          <p:cNvPr id="3" name="Text Placeholder 2"/>
          <p:cNvSpPr>
            <a:spLocks noGrp="1"/>
          </p:cNvSpPr>
          <p:nvPr>
            <p:ph type="body" idx="1"/>
          </p:nvPr>
        </p:nvSpPr>
        <p:spPr>
          <a:xfrm>
            <a:off x="767408" y="1052736"/>
            <a:ext cx="10945216" cy="5256584"/>
          </a:xfrm>
        </p:spPr>
        <p:txBody>
          <a:bodyPr rtlCol="0">
            <a:noAutofit/>
          </a:bodyPr>
          <a:lstStyle/>
          <a:p>
            <a:pPr rtl="0"/>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To protect the security goals of a system, numerous mitigation techniques can be employed:</a:t>
            </a:r>
          </a:p>
          <a:p>
            <a:pPr marL="800100" lvl="1" indent="-342900">
              <a:buFont typeface="Arial" panose="020B0604020202020204" pitchFamily="34" charset="0"/>
              <a:buChar char="•"/>
            </a:pPr>
            <a:endParaRPr lang="en-GB" sz="1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342900" indent="-342900">
              <a:buClr>
                <a:schemeClr val="tx1">
                  <a:lumMod val="95000"/>
                </a:schemeClr>
              </a:buClr>
              <a:buFont typeface="Arial" panose="020B0604020202020204" pitchFamily="34" charset="0"/>
              <a:buChar char="•"/>
            </a:pP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Hardware techniques</a:t>
            </a:r>
          </a:p>
          <a:p>
            <a:pPr marL="800100" lvl="1"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Glitch resistant internal power circuitry</a:t>
            </a:r>
          </a:p>
          <a:p>
            <a:pPr marL="800100" lvl="1"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Glitch detectors</a:t>
            </a:r>
          </a:p>
          <a:p>
            <a:pPr marL="1257300" lvl="2"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monitoring circuitry</a:t>
            </a:r>
          </a:p>
          <a:p>
            <a:pPr marL="1257300" lvl="2"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Oscillator disturbance detection</a:t>
            </a:r>
          </a:p>
          <a:p>
            <a:pPr marL="1257300" lvl="2"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Honeypot logic paths</a:t>
            </a:r>
          </a:p>
          <a:p>
            <a:pPr marL="800100" lvl="1"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Memory Protection Units to prevent code execution in restricted areas</a:t>
            </a:r>
          </a:p>
          <a:p>
            <a:pPr marL="800100" lvl="1"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Shielding</a:t>
            </a:r>
          </a:p>
          <a:p>
            <a:pPr marL="800100" lvl="1" indent="-342900">
              <a:buClr>
                <a:schemeClr val="tx1">
                  <a:lumMod val="95000"/>
                </a:schemeClr>
              </a:buClr>
              <a:buFont typeface="Arial" panose="020B0604020202020204" pitchFamily="34" charset="0"/>
              <a:buChar char="•"/>
            </a:pPr>
            <a:r>
              <a:rPr lang="en-GB"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Control flow integrity mechanisms</a:t>
            </a:r>
            <a:endParaRPr sz="2400" b="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413776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12" y="260648"/>
            <a:ext cx="11353836" cy="576064"/>
          </a:xfrm>
        </p:spPr>
        <p:txBody>
          <a:bodyPr rtlCol="0">
            <a:normAutofit fontScale="90000"/>
          </a:bodyPr>
          <a:lstStyle/>
          <a:p>
            <a:r>
              <a:rPr lang="en-gb" dirty="0"/>
              <a:t>Mitigation Techniques: RP2350 (Raspberry Pi Pico 2)</a:t>
            </a:r>
            <a:endParaRPr dirty="0"/>
          </a:p>
        </p:txBody>
      </p:sp>
      <p:sp>
        <p:nvSpPr>
          <p:cNvPr id="3" name="Text Placeholder 2"/>
          <p:cNvSpPr>
            <a:spLocks noGrp="1"/>
          </p:cNvSpPr>
          <p:nvPr>
            <p:ph type="body" idx="1"/>
          </p:nvPr>
        </p:nvSpPr>
        <p:spPr>
          <a:xfrm>
            <a:off x="682299" y="589099"/>
            <a:ext cx="11097306" cy="1728192"/>
          </a:xfrm>
        </p:spPr>
        <p:txBody>
          <a:bodyPr rtlCol="0">
            <a:normAutofit/>
          </a:body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The RP2350 chip used for the Pi Pico 2 includes a configurable glitch detector, and there’s a </a:t>
            </a:r>
            <a:r>
              <a:rPr lang="en-GB" sz="2400" strike="dblStrike"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$10,000</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$20,000 bug bounty for bypassing the chip security features and recovering a secret stored in the OTP flash memory</a:t>
            </a:r>
            <a:endParaRPr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5" name="Picture 4">
            <a:extLst>
              <a:ext uri="{FF2B5EF4-FFF2-40B4-BE49-F238E27FC236}">
                <a16:creationId xmlns:a16="http://schemas.microsoft.com/office/drawing/2014/main" id="{773893DF-221E-F619-F81B-94DC9A55C263}"/>
              </a:ext>
            </a:extLst>
          </p:cNvPr>
          <p:cNvPicPr>
            <a:picLocks noChangeAspect="1"/>
          </p:cNvPicPr>
          <p:nvPr/>
        </p:nvPicPr>
        <p:blipFill>
          <a:blip r:embed="rId3"/>
          <a:stretch>
            <a:fillRect/>
          </a:stretch>
        </p:blipFill>
        <p:spPr>
          <a:xfrm>
            <a:off x="406568" y="2408018"/>
            <a:ext cx="3667479" cy="4189334"/>
          </a:xfrm>
          <a:custGeom>
            <a:avLst/>
            <a:gdLst>
              <a:gd name="connsiteX0" fmla="*/ 0 w 3667479"/>
              <a:gd name="connsiteY0" fmla="*/ 0 h 4189334"/>
              <a:gd name="connsiteX1" fmla="*/ 597275 w 3667479"/>
              <a:gd name="connsiteY1" fmla="*/ 0 h 4189334"/>
              <a:gd name="connsiteX2" fmla="*/ 1194550 w 3667479"/>
              <a:gd name="connsiteY2" fmla="*/ 0 h 4189334"/>
              <a:gd name="connsiteX3" fmla="*/ 1718476 w 3667479"/>
              <a:gd name="connsiteY3" fmla="*/ 0 h 4189334"/>
              <a:gd name="connsiteX4" fmla="*/ 2279076 w 3667479"/>
              <a:gd name="connsiteY4" fmla="*/ 0 h 4189334"/>
              <a:gd name="connsiteX5" fmla="*/ 2766327 w 3667479"/>
              <a:gd name="connsiteY5" fmla="*/ 0 h 4189334"/>
              <a:gd name="connsiteX6" fmla="*/ 3667479 w 3667479"/>
              <a:gd name="connsiteY6" fmla="*/ 0 h 4189334"/>
              <a:gd name="connsiteX7" fmla="*/ 3667479 w 3667479"/>
              <a:gd name="connsiteY7" fmla="*/ 682263 h 4189334"/>
              <a:gd name="connsiteX8" fmla="*/ 3667479 w 3667479"/>
              <a:gd name="connsiteY8" fmla="*/ 1196953 h 4189334"/>
              <a:gd name="connsiteX9" fmla="*/ 3667479 w 3667479"/>
              <a:gd name="connsiteY9" fmla="*/ 1669749 h 4189334"/>
              <a:gd name="connsiteX10" fmla="*/ 3667479 w 3667479"/>
              <a:gd name="connsiteY10" fmla="*/ 2184438 h 4189334"/>
              <a:gd name="connsiteX11" fmla="*/ 3667479 w 3667479"/>
              <a:gd name="connsiteY11" fmla="*/ 2741021 h 4189334"/>
              <a:gd name="connsiteX12" fmla="*/ 3667479 w 3667479"/>
              <a:gd name="connsiteY12" fmla="*/ 3339498 h 4189334"/>
              <a:gd name="connsiteX13" fmla="*/ 3667479 w 3667479"/>
              <a:gd name="connsiteY13" fmla="*/ 4189334 h 4189334"/>
              <a:gd name="connsiteX14" fmla="*/ 3070204 w 3667479"/>
              <a:gd name="connsiteY14" fmla="*/ 4189334 h 4189334"/>
              <a:gd name="connsiteX15" fmla="*/ 2546278 w 3667479"/>
              <a:gd name="connsiteY15" fmla="*/ 4189334 h 4189334"/>
              <a:gd name="connsiteX16" fmla="*/ 2022353 w 3667479"/>
              <a:gd name="connsiteY16" fmla="*/ 4189334 h 4189334"/>
              <a:gd name="connsiteX17" fmla="*/ 1498427 w 3667479"/>
              <a:gd name="connsiteY17" fmla="*/ 4189334 h 4189334"/>
              <a:gd name="connsiteX18" fmla="*/ 974502 w 3667479"/>
              <a:gd name="connsiteY18" fmla="*/ 4189334 h 4189334"/>
              <a:gd name="connsiteX19" fmla="*/ 487251 w 3667479"/>
              <a:gd name="connsiteY19" fmla="*/ 4189334 h 4189334"/>
              <a:gd name="connsiteX20" fmla="*/ 0 w 3667479"/>
              <a:gd name="connsiteY20" fmla="*/ 4189334 h 4189334"/>
              <a:gd name="connsiteX21" fmla="*/ 0 w 3667479"/>
              <a:gd name="connsiteY21" fmla="*/ 3590858 h 4189334"/>
              <a:gd name="connsiteX22" fmla="*/ 0 w 3667479"/>
              <a:gd name="connsiteY22" fmla="*/ 2950488 h 4189334"/>
              <a:gd name="connsiteX23" fmla="*/ 0 w 3667479"/>
              <a:gd name="connsiteY23" fmla="*/ 2310118 h 4189334"/>
              <a:gd name="connsiteX24" fmla="*/ 0 w 3667479"/>
              <a:gd name="connsiteY24" fmla="*/ 1627855 h 4189334"/>
              <a:gd name="connsiteX25" fmla="*/ 0 w 3667479"/>
              <a:gd name="connsiteY25" fmla="*/ 1029379 h 4189334"/>
              <a:gd name="connsiteX26" fmla="*/ 0 w 3667479"/>
              <a:gd name="connsiteY26" fmla="*/ 0 h 418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67479" h="4189334" fill="none" extrusionOk="0">
                <a:moveTo>
                  <a:pt x="0" y="0"/>
                </a:moveTo>
                <a:cubicBezTo>
                  <a:pt x="161508" y="-65989"/>
                  <a:pt x="449203" y="47383"/>
                  <a:pt x="597275" y="0"/>
                </a:cubicBezTo>
                <a:cubicBezTo>
                  <a:pt x="745348" y="-47383"/>
                  <a:pt x="1019355" y="26376"/>
                  <a:pt x="1194550" y="0"/>
                </a:cubicBezTo>
                <a:cubicBezTo>
                  <a:pt x="1369745" y="-26376"/>
                  <a:pt x="1586019" y="147"/>
                  <a:pt x="1718476" y="0"/>
                </a:cubicBezTo>
                <a:cubicBezTo>
                  <a:pt x="1850933" y="-147"/>
                  <a:pt x="2019606" y="65359"/>
                  <a:pt x="2279076" y="0"/>
                </a:cubicBezTo>
                <a:cubicBezTo>
                  <a:pt x="2538546" y="-65359"/>
                  <a:pt x="2643375" y="9081"/>
                  <a:pt x="2766327" y="0"/>
                </a:cubicBezTo>
                <a:cubicBezTo>
                  <a:pt x="2889279" y="-9081"/>
                  <a:pt x="3406060" y="64836"/>
                  <a:pt x="3667479" y="0"/>
                </a:cubicBezTo>
                <a:cubicBezTo>
                  <a:pt x="3674570" y="162088"/>
                  <a:pt x="3587740" y="354485"/>
                  <a:pt x="3667479" y="682263"/>
                </a:cubicBezTo>
                <a:cubicBezTo>
                  <a:pt x="3747218" y="1010041"/>
                  <a:pt x="3643046" y="1044080"/>
                  <a:pt x="3667479" y="1196953"/>
                </a:cubicBezTo>
                <a:cubicBezTo>
                  <a:pt x="3691912" y="1349826"/>
                  <a:pt x="3622903" y="1492191"/>
                  <a:pt x="3667479" y="1669749"/>
                </a:cubicBezTo>
                <a:cubicBezTo>
                  <a:pt x="3712055" y="1847307"/>
                  <a:pt x="3615049" y="1950772"/>
                  <a:pt x="3667479" y="2184438"/>
                </a:cubicBezTo>
                <a:cubicBezTo>
                  <a:pt x="3719909" y="2418104"/>
                  <a:pt x="3646608" y="2511231"/>
                  <a:pt x="3667479" y="2741021"/>
                </a:cubicBezTo>
                <a:cubicBezTo>
                  <a:pt x="3688350" y="2970811"/>
                  <a:pt x="3649909" y="3142808"/>
                  <a:pt x="3667479" y="3339498"/>
                </a:cubicBezTo>
                <a:cubicBezTo>
                  <a:pt x="3685049" y="3536188"/>
                  <a:pt x="3628394" y="3939943"/>
                  <a:pt x="3667479" y="4189334"/>
                </a:cubicBezTo>
                <a:cubicBezTo>
                  <a:pt x="3439503" y="4239160"/>
                  <a:pt x="3239696" y="4146089"/>
                  <a:pt x="3070204" y="4189334"/>
                </a:cubicBezTo>
                <a:cubicBezTo>
                  <a:pt x="2900713" y="4232579"/>
                  <a:pt x="2707492" y="4133196"/>
                  <a:pt x="2546278" y="4189334"/>
                </a:cubicBezTo>
                <a:cubicBezTo>
                  <a:pt x="2385064" y="4245472"/>
                  <a:pt x="2252384" y="4165448"/>
                  <a:pt x="2022353" y="4189334"/>
                </a:cubicBezTo>
                <a:cubicBezTo>
                  <a:pt x="1792323" y="4213220"/>
                  <a:pt x="1708939" y="4171962"/>
                  <a:pt x="1498427" y="4189334"/>
                </a:cubicBezTo>
                <a:cubicBezTo>
                  <a:pt x="1287915" y="4206706"/>
                  <a:pt x="1128355" y="4154508"/>
                  <a:pt x="974502" y="4189334"/>
                </a:cubicBezTo>
                <a:cubicBezTo>
                  <a:pt x="820650" y="4224160"/>
                  <a:pt x="698382" y="4174029"/>
                  <a:pt x="487251" y="4189334"/>
                </a:cubicBezTo>
                <a:cubicBezTo>
                  <a:pt x="276120" y="4204639"/>
                  <a:pt x="211904" y="4133156"/>
                  <a:pt x="0" y="4189334"/>
                </a:cubicBezTo>
                <a:cubicBezTo>
                  <a:pt x="-18732" y="4049081"/>
                  <a:pt x="63475" y="3733811"/>
                  <a:pt x="0" y="3590858"/>
                </a:cubicBezTo>
                <a:cubicBezTo>
                  <a:pt x="-63475" y="3447905"/>
                  <a:pt x="71521" y="3148190"/>
                  <a:pt x="0" y="2950488"/>
                </a:cubicBezTo>
                <a:cubicBezTo>
                  <a:pt x="-71521" y="2752786"/>
                  <a:pt x="56629" y="2453405"/>
                  <a:pt x="0" y="2310118"/>
                </a:cubicBezTo>
                <a:cubicBezTo>
                  <a:pt x="-56629" y="2166831"/>
                  <a:pt x="22544" y="1896757"/>
                  <a:pt x="0" y="1627855"/>
                </a:cubicBezTo>
                <a:cubicBezTo>
                  <a:pt x="-22544" y="1358953"/>
                  <a:pt x="12417" y="1192292"/>
                  <a:pt x="0" y="1029379"/>
                </a:cubicBezTo>
                <a:cubicBezTo>
                  <a:pt x="-12417" y="866466"/>
                  <a:pt x="92791" y="464872"/>
                  <a:pt x="0" y="0"/>
                </a:cubicBezTo>
                <a:close/>
              </a:path>
              <a:path w="3667479" h="4189334" stroke="0" extrusionOk="0">
                <a:moveTo>
                  <a:pt x="0" y="0"/>
                </a:moveTo>
                <a:cubicBezTo>
                  <a:pt x="231375" y="-15558"/>
                  <a:pt x="271820" y="51334"/>
                  <a:pt x="487251" y="0"/>
                </a:cubicBezTo>
                <a:cubicBezTo>
                  <a:pt x="702682" y="-51334"/>
                  <a:pt x="794144" y="33016"/>
                  <a:pt x="901152" y="0"/>
                </a:cubicBezTo>
                <a:cubicBezTo>
                  <a:pt x="1008160" y="-33016"/>
                  <a:pt x="1329733" y="25430"/>
                  <a:pt x="1498427" y="0"/>
                </a:cubicBezTo>
                <a:cubicBezTo>
                  <a:pt x="1667122" y="-25430"/>
                  <a:pt x="1827611" y="48251"/>
                  <a:pt x="1985678" y="0"/>
                </a:cubicBezTo>
                <a:cubicBezTo>
                  <a:pt x="2143745" y="-48251"/>
                  <a:pt x="2273015" y="334"/>
                  <a:pt x="2472929" y="0"/>
                </a:cubicBezTo>
                <a:cubicBezTo>
                  <a:pt x="2672843" y="-334"/>
                  <a:pt x="2838125" y="71506"/>
                  <a:pt x="3070204" y="0"/>
                </a:cubicBezTo>
                <a:cubicBezTo>
                  <a:pt x="3302283" y="-71506"/>
                  <a:pt x="3432741" y="37719"/>
                  <a:pt x="3667479" y="0"/>
                </a:cubicBezTo>
                <a:cubicBezTo>
                  <a:pt x="3722679" y="309446"/>
                  <a:pt x="3634160" y="449241"/>
                  <a:pt x="3667479" y="682263"/>
                </a:cubicBezTo>
                <a:cubicBezTo>
                  <a:pt x="3700798" y="915285"/>
                  <a:pt x="3642417" y="970515"/>
                  <a:pt x="3667479" y="1196953"/>
                </a:cubicBezTo>
                <a:cubicBezTo>
                  <a:pt x="3692541" y="1423391"/>
                  <a:pt x="3638961" y="1495848"/>
                  <a:pt x="3667479" y="1711642"/>
                </a:cubicBezTo>
                <a:cubicBezTo>
                  <a:pt x="3695997" y="1927436"/>
                  <a:pt x="3625614" y="2067350"/>
                  <a:pt x="3667479" y="2310118"/>
                </a:cubicBezTo>
                <a:cubicBezTo>
                  <a:pt x="3709344" y="2552886"/>
                  <a:pt x="3648846" y="2739009"/>
                  <a:pt x="3667479" y="2950488"/>
                </a:cubicBezTo>
                <a:cubicBezTo>
                  <a:pt x="3686112" y="3161967"/>
                  <a:pt x="3651652" y="3262069"/>
                  <a:pt x="3667479" y="3423284"/>
                </a:cubicBezTo>
                <a:cubicBezTo>
                  <a:pt x="3683306" y="3584499"/>
                  <a:pt x="3652522" y="3999457"/>
                  <a:pt x="3667479" y="4189334"/>
                </a:cubicBezTo>
                <a:cubicBezTo>
                  <a:pt x="3453987" y="4195851"/>
                  <a:pt x="3299855" y="4163215"/>
                  <a:pt x="3143553" y="4189334"/>
                </a:cubicBezTo>
                <a:cubicBezTo>
                  <a:pt x="2987251" y="4215453"/>
                  <a:pt x="2735854" y="4181594"/>
                  <a:pt x="2619628" y="4189334"/>
                </a:cubicBezTo>
                <a:cubicBezTo>
                  <a:pt x="2503402" y="4197074"/>
                  <a:pt x="2147973" y="4166931"/>
                  <a:pt x="2022353" y="4189334"/>
                </a:cubicBezTo>
                <a:cubicBezTo>
                  <a:pt x="1896734" y="4211737"/>
                  <a:pt x="1612700" y="4167892"/>
                  <a:pt x="1498427" y="4189334"/>
                </a:cubicBezTo>
                <a:cubicBezTo>
                  <a:pt x="1384154" y="4210776"/>
                  <a:pt x="1189466" y="4187708"/>
                  <a:pt x="1084526" y="4189334"/>
                </a:cubicBezTo>
                <a:cubicBezTo>
                  <a:pt x="979586" y="4190960"/>
                  <a:pt x="816053" y="4139105"/>
                  <a:pt x="633950" y="4189334"/>
                </a:cubicBezTo>
                <a:cubicBezTo>
                  <a:pt x="451847" y="4239563"/>
                  <a:pt x="309631" y="4166370"/>
                  <a:pt x="0" y="4189334"/>
                </a:cubicBezTo>
                <a:cubicBezTo>
                  <a:pt x="-21967" y="4052232"/>
                  <a:pt x="71331" y="3816026"/>
                  <a:pt x="0" y="3590858"/>
                </a:cubicBezTo>
                <a:cubicBezTo>
                  <a:pt x="-71331" y="3365690"/>
                  <a:pt x="61506" y="3183752"/>
                  <a:pt x="0" y="2992381"/>
                </a:cubicBezTo>
                <a:cubicBezTo>
                  <a:pt x="-61506" y="2801010"/>
                  <a:pt x="52779" y="2564290"/>
                  <a:pt x="0" y="2435798"/>
                </a:cubicBezTo>
                <a:cubicBezTo>
                  <a:pt x="-52779" y="2307306"/>
                  <a:pt x="23735" y="2169216"/>
                  <a:pt x="0" y="1963002"/>
                </a:cubicBezTo>
                <a:cubicBezTo>
                  <a:pt x="-23735" y="1756788"/>
                  <a:pt x="684" y="1671682"/>
                  <a:pt x="0" y="1490206"/>
                </a:cubicBezTo>
                <a:cubicBezTo>
                  <a:pt x="-684" y="1308730"/>
                  <a:pt x="75315" y="1080228"/>
                  <a:pt x="0" y="849836"/>
                </a:cubicBezTo>
                <a:cubicBezTo>
                  <a:pt x="-75315" y="619444"/>
                  <a:pt x="76499" y="421923"/>
                  <a:pt x="0" y="0"/>
                </a:cubicBezTo>
                <a:close/>
              </a:path>
            </a:pathLst>
          </a:custGeom>
          <a:ln w="0">
            <a:solidFill>
              <a:schemeClr val="bg2">
                <a:lumMod val="40000"/>
                <a:lumOff val="60000"/>
                <a:alpha val="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7" name="Picture 6">
            <a:extLst>
              <a:ext uri="{FF2B5EF4-FFF2-40B4-BE49-F238E27FC236}">
                <a16:creationId xmlns:a16="http://schemas.microsoft.com/office/drawing/2014/main" id="{942089A4-1F74-31AF-7040-AA37549F092A}"/>
              </a:ext>
            </a:extLst>
          </p:cNvPr>
          <p:cNvPicPr>
            <a:picLocks noChangeAspect="1"/>
          </p:cNvPicPr>
          <p:nvPr/>
        </p:nvPicPr>
        <p:blipFill>
          <a:blip r:embed="rId4">
            <a:extLst>
              <a:ext uri="{28A0092B-C50C-407E-A947-70E740481C1C}">
                <a14:useLocalDpi xmlns:a14="http://schemas.microsoft.com/office/drawing/2010/main" val="0"/>
              </a:ext>
            </a:extLst>
          </a:blip>
          <a:srcRect t="543" b="543"/>
          <a:stretch/>
        </p:blipFill>
        <p:spPr>
          <a:xfrm>
            <a:off x="5375920" y="2394979"/>
            <a:ext cx="5810945" cy="4081935"/>
          </a:xfrm>
          <a:custGeom>
            <a:avLst/>
            <a:gdLst>
              <a:gd name="connsiteX0" fmla="*/ 0 w 5810945"/>
              <a:gd name="connsiteY0" fmla="*/ 0 h 4081935"/>
              <a:gd name="connsiteX1" fmla="*/ 522985 w 5810945"/>
              <a:gd name="connsiteY1" fmla="*/ 0 h 4081935"/>
              <a:gd name="connsiteX2" fmla="*/ 1162189 w 5810945"/>
              <a:gd name="connsiteY2" fmla="*/ 0 h 4081935"/>
              <a:gd name="connsiteX3" fmla="*/ 1627065 w 5810945"/>
              <a:gd name="connsiteY3" fmla="*/ 0 h 4081935"/>
              <a:gd name="connsiteX4" fmla="*/ 2208159 w 5810945"/>
              <a:gd name="connsiteY4" fmla="*/ 0 h 4081935"/>
              <a:gd name="connsiteX5" fmla="*/ 2847363 w 5810945"/>
              <a:gd name="connsiteY5" fmla="*/ 0 h 4081935"/>
              <a:gd name="connsiteX6" fmla="*/ 3254129 w 5810945"/>
              <a:gd name="connsiteY6" fmla="*/ 0 h 4081935"/>
              <a:gd name="connsiteX7" fmla="*/ 3660895 w 5810945"/>
              <a:gd name="connsiteY7" fmla="*/ 0 h 4081935"/>
              <a:gd name="connsiteX8" fmla="*/ 4358209 w 5810945"/>
              <a:gd name="connsiteY8" fmla="*/ 0 h 4081935"/>
              <a:gd name="connsiteX9" fmla="*/ 4939303 w 5810945"/>
              <a:gd name="connsiteY9" fmla="*/ 0 h 4081935"/>
              <a:gd name="connsiteX10" fmla="*/ 5810945 w 5810945"/>
              <a:gd name="connsiteY10" fmla="*/ 0 h 4081935"/>
              <a:gd name="connsiteX11" fmla="*/ 5810945 w 5810945"/>
              <a:gd name="connsiteY11" fmla="*/ 583134 h 4081935"/>
              <a:gd name="connsiteX12" fmla="*/ 5810945 w 5810945"/>
              <a:gd name="connsiteY12" fmla="*/ 1207086 h 4081935"/>
              <a:gd name="connsiteX13" fmla="*/ 5810945 w 5810945"/>
              <a:gd name="connsiteY13" fmla="*/ 1708581 h 4081935"/>
              <a:gd name="connsiteX14" fmla="*/ 5810945 w 5810945"/>
              <a:gd name="connsiteY14" fmla="*/ 2291715 h 4081935"/>
              <a:gd name="connsiteX15" fmla="*/ 5810945 w 5810945"/>
              <a:gd name="connsiteY15" fmla="*/ 2752390 h 4081935"/>
              <a:gd name="connsiteX16" fmla="*/ 5810945 w 5810945"/>
              <a:gd name="connsiteY16" fmla="*/ 3417163 h 4081935"/>
              <a:gd name="connsiteX17" fmla="*/ 5810945 w 5810945"/>
              <a:gd name="connsiteY17" fmla="*/ 4081935 h 4081935"/>
              <a:gd name="connsiteX18" fmla="*/ 5113632 w 5810945"/>
              <a:gd name="connsiteY18" fmla="*/ 4081935 h 4081935"/>
              <a:gd name="connsiteX19" fmla="*/ 4474428 w 5810945"/>
              <a:gd name="connsiteY19" fmla="*/ 4081935 h 4081935"/>
              <a:gd name="connsiteX20" fmla="*/ 4009552 w 5810945"/>
              <a:gd name="connsiteY20" fmla="*/ 4081935 h 4081935"/>
              <a:gd name="connsiteX21" fmla="*/ 3312239 w 5810945"/>
              <a:gd name="connsiteY21" fmla="*/ 4081935 h 4081935"/>
              <a:gd name="connsiteX22" fmla="*/ 2731144 w 5810945"/>
              <a:gd name="connsiteY22" fmla="*/ 4081935 h 4081935"/>
              <a:gd name="connsiteX23" fmla="*/ 2324378 w 5810945"/>
              <a:gd name="connsiteY23" fmla="*/ 4081935 h 4081935"/>
              <a:gd name="connsiteX24" fmla="*/ 1743283 w 5810945"/>
              <a:gd name="connsiteY24" fmla="*/ 4081935 h 4081935"/>
              <a:gd name="connsiteX25" fmla="*/ 1220298 w 5810945"/>
              <a:gd name="connsiteY25" fmla="*/ 4081935 h 4081935"/>
              <a:gd name="connsiteX26" fmla="*/ 697313 w 5810945"/>
              <a:gd name="connsiteY26" fmla="*/ 4081935 h 4081935"/>
              <a:gd name="connsiteX27" fmla="*/ 0 w 5810945"/>
              <a:gd name="connsiteY27" fmla="*/ 4081935 h 4081935"/>
              <a:gd name="connsiteX28" fmla="*/ 0 w 5810945"/>
              <a:gd name="connsiteY28" fmla="*/ 3539621 h 4081935"/>
              <a:gd name="connsiteX29" fmla="*/ 0 w 5810945"/>
              <a:gd name="connsiteY29" fmla="*/ 2915668 h 4081935"/>
              <a:gd name="connsiteX30" fmla="*/ 0 w 5810945"/>
              <a:gd name="connsiteY30" fmla="*/ 2373354 h 4081935"/>
              <a:gd name="connsiteX31" fmla="*/ 0 w 5810945"/>
              <a:gd name="connsiteY31" fmla="*/ 1912678 h 4081935"/>
              <a:gd name="connsiteX32" fmla="*/ 0 w 5810945"/>
              <a:gd name="connsiteY32" fmla="*/ 1370364 h 4081935"/>
              <a:gd name="connsiteX33" fmla="*/ 0 w 5810945"/>
              <a:gd name="connsiteY33" fmla="*/ 746411 h 4081935"/>
              <a:gd name="connsiteX34" fmla="*/ 0 w 5810945"/>
              <a:gd name="connsiteY34" fmla="*/ 0 h 40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10945" h="4081935" fill="none" extrusionOk="0">
                <a:moveTo>
                  <a:pt x="0" y="0"/>
                </a:moveTo>
                <a:cubicBezTo>
                  <a:pt x="180073" y="-51942"/>
                  <a:pt x="328811" y="40207"/>
                  <a:pt x="522985" y="0"/>
                </a:cubicBezTo>
                <a:cubicBezTo>
                  <a:pt x="717160" y="-40207"/>
                  <a:pt x="893077" y="56979"/>
                  <a:pt x="1162189" y="0"/>
                </a:cubicBezTo>
                <a:cubicBezTo>
                  <a:pt x="1431301" y="-56979"/>
                  <a:pt x="1480654" y="41876"/>
                  <a:pt x="1627065" y="0"/>
                </a:cubicBezTo>
                <a:cubicBezTo>
                  <a:pt x="1773476" y="-41876"/>
                  <a:pt x="2030339" y="12072"/>
                  <a:pt x="2208159" y="0"/>
                </a:cubicBezTo>
                <a:cubicBezTo>
                  <a:pt x="2385979" y="-12072"/>
                  <a:pt x="2537723" y="14831"/>
                  <a:pt x="2847363" y="0"/>
                </a:cubicBezTo>
                <a:cubicBezTo>
                  <a:pt x="3157003" y="-14831"/>
                  <a:pt x="3093786" y="3849"/>
                  <a:pt x="3254129" y="0"/>
                </a:cubicBezTo>
                <a:cubicBezTo>
                  <a:pt x="3414472" y="-3849"/>
                  <a:pt x="3566200" y="27939"/>
                  <a:pt x="3660895" y="0"/>
                </a:cubicBezTo>
                <a:cubicBezTo>
                  <a:pt x="3755590" y="-27939"/>
                  <a:pt x="4092372" y="74"/>
                  <a:pt x="4358209" y="0"/>
                </a:cubicBezTo>
                <a:cubicBezTo>
                  <a:pt x="4624046" y="-74"/>
                  <a:pt x="4798951" y="51567"/>
                  <a:pt x="4939303" y="0"/>
                </a:cubicBezTo>
                <a:cubicBezTo>
                  <a:pt x="5079655" y="-51567"/>
                  <a:pt x="5592288" y="100073"/>
                  <a:pt x="5810945" y="0"/>
                </a:cubicBezTo>
                <a:cubicBezTo>
                  <a:pt x="5850723" y="257657"/>
                  <a:pt x="5784648" y="411351"/>
                  <a:pt x="5810945" y="583134"/>
                </a:cubicBezTo>
                <a:cubicBezTo>
                  <a:pt x="5837242" y="754917"/>
                  <a:pt x="5745444" y="1073165"/>
                  <a:pt x="5810945" y="1207086"/>
                </a:cubicBezTo>
                <a:cubicBezTo>
                  <a:pt x="5876446" y="1341007"/>
                  <a:pt x="5760451" y="1535086"/>
                  <a:pt x="5810945" y="1708581"/>
                </a:cubicBezTo>
                <a:cubicBezTo>
                  <a:pt x="5861439" y="1882077"/>
                  <a:pt x="5785510" y="2044543"/>
                  <a:pt x="5810945" y="2291715"/>
                </a:cubicBezTo>
                <a:cubicBezTo>
                  <a:pt x="5836380" y="2538887"/>
                  <a:pt x="5779677" y="2595355"/>
                  <a:pt x="5810945" y="2752390"/>
                </a:cubicBezTo>
                <a:cubicBezTo>
                  <a:pt x="5842213" y="2909425"/>
                  <a:pt x="5775818" y="3222394"/>
                  <a:pt x="5810945" y="3417163"/>
                </a:cubicBezTo>
                <a:cubicBezTo>
                  <a:pt x="5846072" y="3611932"/>
                  <a:pt x="5810127" y="3768765"/>
                  <a:pt x="5810945" y="4081935"/>
                </a:cubicBezTo>
                <a:cubicBezTo>
                  <a:pt x="5477215" y="4097492"/>
                  <a:pt x="5267500" y="4000333"/>
                  <a:pt x="5113632" y="4081935"/>
                </a:cubicBezTo>
                <a:cubicBezTo>
                  <a:pt x="4959764" y="4163537"/>
                  <a:pt x="4704827" y="4061187"/>
                  <a:pt x="4474428" y="4081935"/>
                </a:cubicBezTo>
                <a:cubicBezTo>
                  <a:pt x="4244029" y="4102683"/>
                  <a:pt x="4166808" y="4036155"/>
                  <a:pt x="4009552" y="4081935"/>
                </a:cubicBezTo>
                <a:cubicBezTo>
                  <a:pt x="3852296" y="4127715"/>
                  <a:pt x="3527274" y="4008458"/>
                  <a:pt x="3312239" y="4081935"/>
                </a:cubicBezTo>
                <a:cubicBezTo>
                  <a:pt x="3097204" y="4155412"/>
                  <a:pt x="2943375" y="4031534"/>
                  <a:pt x="2731144" y="4081935"/>
                </a:cubicBezTo>
                <a:cubicBezTo>
                  <a:pt x="2518914" y="4132336"/>
                  <a:pt x="2426591" y="4066406"/>
                  <a:pt x="2324378" y="4081935"/>
                </a:cubicBezTo>
                <a:cubicBezTo>
                  <a:pt x="2222165" y="4097464"/>
                  <a:pt x="1885441" y="4059696"/>
                  <a:pt x="1743283" y="4081935"/>
                </a:cubicBezTo>
                <a:cubicBezTo>
                  <a:pt x="1601126" y="4104174"/>
                  <a:pt x="1426105" y="4029917"/>
                  <a:pt x="1220298" y="4081935"/>
                </a:cubicBezTo>
                <a:cubicBezTo>
                  <a:pt x="1014491" y="4133953"/>
                  <a:pt x="897810" y="4056912"/>
                  <a:pt x="697313" y="4081935"/>
                </a:cubicBezTo>
                <a:cubicBezTo>
                  <a:pt x="496816" y="4106958"/>
                  <a:pt x="223730" y="4059184"/>
                  <a:pt x="0" y="4081935"/>
                </a:cubicBezTo>
                <a:cubicBezTo>
                  <a:pt x="-28265" y="3897297"/>
                  <a:pt x="30276" y="3778810"/>
                  <a:pt x="0" y="3539621"/>
                </a:cubicBezTo>
                <a:cubicBezTo>
                  <a:pt x="-30276" y="3300432"/>
                  <a:pt x="26544" y="3174308"/>
                  <a:pt x="0" y="2915668"/>
                </a:cubicBezTo>
                <a:cubicBezTo>
                  <a:pt x="-26544" y="2657028"/>
                  <a:pt x="19050" y="2603669"/>
                  <a:pt x="0" y="2373354"/>
                </a:cubicBezTo>
                <a:cubicBezTo>
                  <a:pt x="-19050" y="2143039"/>
                  <a:pt x="33242" y="2129381"/>
                  <a:pt x="0" y="1912678"/>
                </a:cubicBezTo>
                <a:cubicBezTo>
                  <a:pt x="-33242" y="1695975"/>
                  <a:pt x="16658" y="1505983"/>
                  <a:pt x="0" y="1370364"/>
                </a:cubicBezTo>
                <a:cubicBezTo>
                  <a:pt x="-16658" y="1234745"/>
                  <a:pt x="40554" y="1001630"/>
                  <a:pt x="0" y="746411"/>
                </a:cubicBezTo>
                <a:cubicBezTo>
                  <a:pt x="-40554" y="491192"/>
                  <a:pt x="64905" y="237447"/>
                  <a:pt x="0" y="0"/>
                </a:cubicBezTo>
                <a:close/>
              </a:path>
              <a:path w="5810945" h="4081935" stroke="0" extrusionOk="0">
                <a:moveTo>
                  <a:pt x="0" y="0"/>
                </a:moveTo>
                <a:cubicBezTo>
                  <a:pt x="212274" y="-27796"/>
                  <a:pt x="377004" y="26556"/>
                  <a:pt x="522985" y="0"/>
                </a:cubicBezTo>
                <a:cubicBezTo>
                  <a:pt x="668967" y="-26556"/>
                  <a:pt x="844058" y="47392"/>
                  <a:pt x="929751" y="0"/>
                </a:cubicBezTo>
                <a:cubicBezTo>
                  <a:pt x="1015444" y="-47392"/>
                  <a:pt x="1312530" y="73266"/>
                  <a:pt x="1627065" y="0"/>
                </a:cubicBezTo>
                <a:cubicBezTo>
                  <a:pt x="1941600" y="-73266"/>
                  <a:pt x="1968584" y="20919"/>
                  <a:pt x="2150050" y="0"/>
                </a:cubicBezTo>
                <a:cubicBezTo>
                  <a:pt x="2331517" y="-20919"/>
                  <a:pt x="2549744" y="965"/>
                  <a:pt x="2673035" y="0"/>
                </a:cubicBezTo>
                <a:cubicBezTo>
                  <a:pt x="2796326" y="-965"/>
                  <a:pt x="3143292" y="12077"/>
                  <a:pt x="3370348" y="0"/>
                </a:cubicBezTo>
                <a:cubicBezTo>
                  <a:pt x="3597404" y="-12077"/>
                  <a:pt x="3655146" y="16713"/>
                  <a:pt x="3835224" y="0"/>
                </a:cubicBezTo>
                <a:cubicBezTo>
                  <a:pt x="4015302" y="-16713"/>
                  <a:pt x="4386944" y="41717"/>
                  <a:pt x="4532537" y="0"/>
                </a:cubicBezTo>
                <a:cubicBezTo>
                  <a:pt x="4678130" y="-41717"/>
                  <a:pt x="5007321" y="13519"/>
                  <a:pt x="5229851" y="0"/>
                </a:cubicBezTo>
                <a:cubicBezTo>
                  <a:pt x="5452381" y="-13519"/>
                  <a:pt x="5683460" y="39468"/>
                  <a:pt x="5810945" y="0"/>
                </a:cubicBezTo>
                <a:cubicBezTo>
                  <a:pt x="5811428" y="207735"/>
                  <a:pt x="5797808" y="468738"/>
                  <a:pt x="5810945" y="664772"/>
                </a:cubicBezTo>
                <a:cubicBezTo>
                  <a:pt x="5824082" y="860806"/>
                  <a:pt x="5743395" y="994380"/>
                  <a:pt x="5810945" y="1288725"/>
                </a:cubicBezTo>
                <a:cubicBezTo>
                  <a:pt x="5878495" y="1583070"/>
                  <a:pt x="5765113" y="1572496"/>
                  <a:pt x="5810945" y="1749401"/>
                </a:cubicBezTo>
                <a:cubicBezTo>
                  <a:pt x="5856777" y="1926306"/>
                  <a:pt x="5757615" y="2200304"/>
                  <a:pt x="5810945" y="2332534"/>
                </a:cubicBezTo>
                <a:cubicBezTo>
                  <a:pt x="5864275" y="2464764"/>
                  <a:pt x="5805481" y="2653085"/>
                  <a:pt x="5810945" y="2915668"/>
                </a:cubicBezTo>
                <a:cubicBezTo>
                  <a:pt x="5816409" y="3178251"/>
                  <a:pt x="5783580" y="3290849"/>
                  <a:pt x="5810945" y="3498801"/>
                </a:cubicBezTo>
                <a:cubicBezTo>
                  <a:pt x="5838310" y="3706753"/>
                  <a:pt x="5746174" y="3954294"/>
                  <a:pt x="5810945" y="4081935"/>
                </a:cubicBezTo>
                <a:cubicBezTo>
                  <a:pt x="5607951" y="4117879"/>
                  <a:pt x="5424593" y="4024524"/>
                  <a:pt x="5171741" y="4081935"/>
                </a:cubicBezTo>
                <a:cubicBezTo>
                  <a:pt x="4918889" y="4139346"/>
                  <a:pt x="4934175" y="4057861"/>
                  <a:pt x="4764975" y="4081935"/>
                </a:cubicBezTo>
                <a:cubicBezTo>
                  <a:pt x="4595775" y="4106009"/>
                  <a:pt x="4498985" y="4064179"/>
                  <a:pt x="4300099" y="4081935"/>
                </a:cubicBezTo>
                <a:cubicBezTo>
                  <a:pt x="4101213" y="4099691"/>
                  <a:pt x="3883073" y="4069417"/>
                  <a:pt x="3602786" y="4081935"/>
                </a:cubicBezTo>
                <a:cubicBezTo>
                  <a:pt x="3322499" y="4094453"/>
                  <a:pt x="3252521" y="4056841"/>
                  <a:pt x="3021691" y="4081935"/>
                </a:cubicBezTo>
                <a:cubicBezTo>
                  <a:pt x="2790861" y="4107029"/>
                  <a:pt x="2683352" y="4077282"/>
                  <a:pt x="2556816" y="4081935"/>
                </a:cubicBezTo>
                <a:cubicBezTo>
                  <a:pt x="2430280" y="4086588"/>
                  <a:pt x="2187851" y="4045796"/>
                  <a:pt x="1975721" y="4081935"/>
                </a:cubicBezTo>
                <a:cubicBezTo>
                  <a:pt x="1763591" y="4118074"/>
                  <a:pt x="1721991" y="4074603"/>
                  <a:pt x="1568955" y="4081935"/>
                </a:cubicBezTo>
                <a:cubicBezTo>
                  <a:pt x="1415919" y="4089267"/>
                  <a:pt x="1313468" y="4059302"/>
                  <a:pt x="1162189" y="4081935"/>
                </a:cubicBezTo>
                <a:cubicBezTo>
                  <a:pt x="1010910" y="4104568"/>
                  <a:pt x="812038" y="4024795"/>
                  <a:pt x="581094" y="4081935"/>
                </a:cubicBezTo>
                <a:cubicBezTo>
                  <a:pt x="350150" y="4139075"/>
                  <a:pt x="276450" y="4066016"/>
                  <a:pt x="0" y="4081935"/>
                </a:cubicBezTo>
                <a:cubicBezTo>
                  <a:pt x="-28344" y="3821207"/>
                  <a:pt x="71702" y="3614196"/>
                  <a:pt x="0" y="3457982"/>
                </a:cubicBezTo>
                <a:cubicBezTo>
                  <a:pt x="-71702" y="3301768"/>
                  <a:pt x="22485" y="3081901"/>
                  <a:pt x="0" y="2915668"/>
                </a:cubicBezTo>
                <a:cubicBezTo>
                  <a:pt x="-22485" y="2749435"/>
                  <a:pt x="46310" y="2635182"/>
                  <a:pt x="0" y="2454992"/>
                </a:cubicBezTo>
                <a:cubicBezTo>
                  <a:pt x="-46310" y="2274802"/>
                  <a:pt x="22715" y="2105595"/>
                  <a:pt x="0" y="1831039"/>
                </a:cubicBezTo>
                <a:cubicBezTo>
                  <a:pt x="-22715" y="1556483"/>
                  <a:pt x="44562" y="1438766"/>
                  <a:pt x="0" y="1329545"/>
                </a:cubicBezTo>
                <a:cubicBezTo>
                  <a:pt x="-44562" y="1220324"/>
                  <a:pt x="33794" y="949183"/>
                  <a:pt x="0" y="705592"/>
                </a:cubicBezTo>
                <a:cubicBezTo>
                  <a:pt x="-33794" y="462001"/>
                  <a:pt x="44866" y="162513"/>
                  <a:pt x="0" y="0"/>
                </a:cubicBezTo>
                <a:close/>
              </a:path>
            </a:pathLst>
          </a:custGeom>
          <a:ln w="98425">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11" name="Picture 10">
            <a:extLst>
              <a:ext uri="{FF2B5EF4-FFF2-40B4-BE49-F238E27FC236}">
                <a16:creationId xmlns:a16="http://schemas.microsoft.com/office/drawing/2014/main" id="{822B025F-27CF-68EF-569E-D621BE7D7A4B}"/>
              </a:ext>
            </a:extLst>
          </p:cNvPr>
          <p:cNvPicPr>
            <a:picLocks noChangeAspect="1"/>
          </p:cNvPicPr>
          <p:nvPr/>
        </p:nvPicPr>
        <p:blipFill>
          <a:blip r:embed="rId5"/>
          <a:stretch>
            <a:fillRect/>
          </a:stretch>
        </p:blipFill>
        <p:spPr>
          <a:xfrm>
            <a:off x="12648728" y="2408018"/>
            <a:ext cx="11438581" cy="4055858"/>
          </a:xfrm>
          <a:custGeom>
            <a:avLst/>
            <a:gdLst>
              <a:gd name="connsiteX0" fmla="*/ 0 w 11438581"/>
              <a:gd name="connsiteY0" fmla="*/ 0 h 4055858"/>
              <a:gd name="connsiteX1" fmla="*/ 686315 w 11438581"/>
              <a:gd name="connsiteY1" fmla="*/ 0 h 4055858"/>
              <a:gd name="connsiteX2" fmla="*/ 1258244 w 11438581"/>
              <a:gd name="connsiteY2" fmla="*/ 0 h 4055858"/>
              <a:gd name="connsiteX3" fmla="*/ 1830173 w 11438581"/>
              <a:gd name="connsiteY3" fmla="*/ 0 h 4055858"/>
              <a:gd name="connsiteX4" fmla="*/ 2402102 w 11438581"/>
              <a:gd name="connsiteY4" fmla="*/ 0 h 4055858"/>
              <a:gd name="connsiteX5" fmla="*/ 2630874 w 11438581"/>
              <a:gd name="connsiteY5" fmla="*/ 0 h 4055858"/>
              <a:gd name="connsiteX6" fmla="*/ 3317188 w 11438581"/>
              <a:gd name="connsiteY6" fmla="*/ 0 h 4055858"/>
              <a:gd name="connsiteX7" fmla="*/ 3545960 w 11438581"/>
              <a:gd name="connsiteY7" fmla="*/ 0 h 4055858"/>
              <a:gd name="connsiteX8" fmla="*/ 4117889 w 11438581"/>
              <a:gd name="connsiteY8" fmla="*/ 0 h 4055858"/>
              <a:gd name="connsiteX9" fmla="*/ 4918590 w 11438581"/>
              <a:gd name="connsiteY9" fmla="*/ 0 h 4055858"/>
              <a:gd name="connsiteX10" fmla="*/ 5719291 w 11438581"/>
              <a:gd name="connsiteY10" fmla="*/ 0 h 4055858"/>
              <a:gd name="connsiteX11" fmla="*/ 6405605 w 11438581"/>
              <a:gd name="connsiteY11" fmla="*/ 0 h 4055858"/>
              <a:gd name="connsiteX12" fmla="*/ 6863149 w 11438581"/>
              <a:gd name="connsiteY12" fmla="*/ 0 h 4055858"/>
              <a:gd name="connsiteX13" fmla="*/ 7091920 w 11438581"/>
              <a:gd name="connsiteY13" fmla="*/ 0 h 4055858"/>
              <a:gd name="connsiteX14" fmla="*/ 7549463 w 11438581"/>
              <a:gd name="connsiteY14" fmla="*/ 0 h 4055858"/>
              <a:gd name="connsiteX15" fmla="*/ 8235778 w 11438581"/>
              <a:gd name="connsiteY15" fmla="*/ 0 h 4055858"/>
              <a:gd name="connsiteX16" fmla="*/ 9036479 w 11438581"/>
              <a:gd name="connsiteY16" fmla="*/ 0 h 4055858"/>
              <a:gd name="connsiteX17" fmla="*/ 9265251 w 11438581"/>
              <a:gd name="connsiteY17" fmla="*/ 0 h 4055858"/>
              <a:gd name="connsiteX18" fmla="*/ 9494022 w 11438581"/>
              <a:gd name="connsiteY18" fmla="*/ 0 h 4055858"/>
              <a:gd name="connsiteX19" fmla="*/ 10294723 w 11438581"/>
              <a:gd name="connsiteY19" fmla="*/ 0 h 4055858"/>
              <a:gd name="connsiteX20" fmla="*/ 10523495 w 11438581"/>
              <a:gd name="connsiteY20" fmla="*/ 0 h 4055858"/>
              <a:gd name="connsiteX21" fmla="*/ 11438581 w 11438581"/>
              <a:gd name="connsiteY21" fmla="*/ 0 h 4055858"/>
              <a:gd name="connsiteX22" fmla="*/ 11438581 w 11438581"/>
              <a:gd name="connsiteY22" fmla="*/ 498291 h 4055858"/>
              <a:gd name="connsiteX23" fmla="*/ 11438581 w 11438581"/>
              <a:gd name="connsiteY23" fmla="*/ 956024 h 4055858"/>
              <a:gd name="connsiteX24" fmla="*/ 11438581 w 11438581"/>
              <a:gd name="connsiteY24" fmla="*/ 1616549 h 4055858"/>
              <a:gd name="connsiteX25" fmla="*/ 11438581 w 11438581"/>
              <a:gd name="connsiteY25" fmla="*/ 2277075 h 4055858"/>
              <a:gd name="connsiteX26" fmla="*/ 11438581 w 11438581"/>
              <a:gd name="connsiteY26" fmla="*/ 2734807 h 4055858"/>
              <a:gd name="connsiteX27" fmla="*/ 11438581 w 11438581"/>
              <a:gd name="connsiteY27" fmla="*/ 3314215 h 4055858"/>
              <a:gd name="connsiteX28" fmla="*/ 11438581 w 11438581"/>
              <a:gd name="connsiteY28" fmla="*/ 4055858 h 4055858"/>
              <a:gd name="connsiteX29" fmla="*/ 10981038 w 11438581"/>
              <a:gd name="connsiteY29" fmla="*/ 4055858 h 4055858"/>
              <a:gd name="connsiteX30" fmla="*/ 10294723 w 11438581"/>
              <a:gd name="connsiteY30" fmla="*/ 4055858 h 4055858"/>
              <a:gd name="connsiteX31" fmla="*/ 9494022 w 11438581"/>
              <a:gd name="connsiteY31" fmla="*/ 4055858 h 4055858"/>
              <a:gd name="connsiteX32" fmla="*/ 9036479 w 11438581"/>
              <a:gd name="connsiteY32" fmla="*/ 4055858 h 4055858"/>
              <a:gd name="connsiteX33" fmla="*/ 8235778 w 11438581"/>
              <a:gd name="connsiteY33" fmla="*/ 4055858 h 4055858"/>
              <a:gd name="connsiteX34" fmla="*/ 7663849 w 11438581"/>
              <a:gd name="connsiteY34" fmla="*/ 4055858 h 4055858"/>
              <a:gd name="connsiteX35" fmla="*/ 6863149 w 11438581"/>
              <a:gd name="connsiteY35" fmla="*/ 4055858 h 4055858"/>
              <a:gd name="connsiteX36" fmla="*/ 6062448 w 11438581"/>
              <a:gd name="connsiteY36" fmla="*/ 4055858 h 4055858"/>
              <a:gd name="connsiteX37" fmla="*/ 5719291 w 11438581"/>
              <a:gd name="connsiteY37" fmla="*/ 4055858 h 4055858"/>
              <a:gd name="connsiteX38" fmla="*/ 5261747 w 11438581"/>
              <a:gd name="connsiteY38" fmla="*/ 4055858 h 4055858"/>
              <a:gd name="connsiteX39" fmla="*/ 4689818 w 11438581"/>
              <a:gd name="connsiteY39" fmla="*/ 4055858 h 4055858"/>
              <a:gd name="connsiteX40" fmla="*/ 4117889 w 11438581"/>
              <a:gd name="connsiteY40" fmla="*/ 4055858 h 4055858"/>
              <a:gd name="connsiteX41" fmla="*/ 3431574 w 11438581"/>
              <a:gd name="connsiteY41" fmla="*/ 4055858 h 4055858"/>
              <a:gd name="connsiteX42" fmla="*/ 3088417 w 11438581"/>
              <a:gd name="connsiteY42" fmla="*/ 4055858 h 4055858"/>
              <a:gd name="connsiteX43" fmla="*/ 2745259 w 11438581"/>
              <a:gd name="connsiteY43" fmla="*/ 4055858 h 4055858"/>
              <a:gd name="connsiteX44" fmla="*/ 1944559 w 11438581"/>
              <a:gd name="connsiteY44" fmla="*/ 4055858 h 4055858"/>
              <a:gd name="connsiteX45" fmla="*/ 1143858 w 11438581"/>
              <a:gd name="connsiteY45" fmla="*/ 4055858 h 4055858"/>
              <a:gd name="connsiteX46" fmla="*/ 571929 w 11438581"/>
              <a:gd name="connsiteY46" fmla="*/ 4055858 h 4055858"/>
              <a:gd name="connsiteX47" fmla="*/ 0 w 11438581"/>
              <a:gd name="connsiteY47" fmla="*/ 4055858 h 4055858"/>
              <a:gd name="connsiteX48" fmla="*/ 0 w 11438581"/>
              <a:gd name="connsiteY48" fmla="*/ 3598125 h 4055858"/>
              <a:gd name="connsiteX49" fmla="*/ 0 w 11438581"/>
              <a:gd name="connsiteY49" fmla="*/ 3018717 h 4055858"/>
              <a:gd name="connsiteX50" fmla="*/ 0 w 11438581"/>
              <a:gd name="connsiteY50" fmla="*/ 2439309 h 4055858"/>
              <a:gd name="connsiteX51" fmla="*/ 0 w 11438581"/>
              <a:gd name="connsiteY51" fmla="*/ 1900459 h 4055858"/>
              <a:gd name="connsiteX52" fmla="*/ 0 w 11438581"/>
              <a:gd name="connsiteY52" fmla="*/ 1361609 h 4055858"/>
              <a:gd name="connsiteX53" fmla="*/ 0 w 11438581"/>
              <a:gd name="connsiteY53" fmla="*/ 903877 h 4055858"/>
              <a:gd name="connsiteX54" fmla="*/ 0 w 11438581"/>
              <a:gd name="connsiteY54" fmla="*/ 0 h 405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1438581" h="4055858" fill="none" extrusionOk="0">
                <a:moveTo>
                  <a:pt x="0" y="0"/>
                </a:moveTo>
                <a:cubicBezTo>
                  <a:pt x="173524" y="-34128"/>
                  <a:pt x="371530" y="69062"/>
                  <a:pt x="686315" y="0"/>
                </a:cubicBezTo>
                <a:cubicBezTo>
                  <a:pt x="1001100" y="-69062"/>
                  <a:pt x="1105657" y="60019"/>
                  <a:pt x="1258244" y="0"/>
                </a:cubicBezTo>
                <a:cubicBezTo>
                  <a:pt x="1410831" y="-60019"/>
                  <a:pt x="1566582" y="33662"/>
                  <a:pt x="1830173" y="0"/>
                </a:cubicBezTo>
                <a:cubicBezTo>
                  <a:pt x="2093764" y="-33662"/>
                  <a:pt x="2119300" y="6389"/>
                  <a:pt x="2402102" y="0"/>
                </a:cubicBezTo>
                <a:cubicBezTo>
                  <a:pt x="2684904" y="-6389"/>
                  <a:pt x="2584131" y="11653"/>
                  <a:pt x="2630874" y="0"/>
                </a:cubicBezTo>
                <a:cubicBezTo>
                  <a:pt x="2677617" y="-11653"/>
                  <a:pt x="3080846" y="11350"/>
                  <a:pt x="3317188" y="0"/>
                </a:cubicBezTo>
                <a:cubicBezTo>
                  <a:pt x="3553530" y="-11350"/>
                  <a:pt x="3499694" y="10939"/>
                  <a:pt x="3545960" y="0"/>
                </a:cubicBezTo>
                <a:cubicBezTo>
                  <a:pt x="3592226" y="-10939"/>
                  <a:pt x="3965193" y="595"/>
                  <a:pt x="4117889" y="0"/>
                </a:cubicBezTo>
                <a:cubicBezTo>
                  <a:pt x="4270585" y="-595"/>
                  <a:pt x="4579569" y="73575"/>
                  <a:pt x="4918590" y="0"/>
                </a:cubicBezTo>
                <a:cubicBezTo>
                  <a:pt x="5257611" y="-73575"/>
                  <a:pt x="5385743" y="31651"/>
                  <a:pt x="5719291" y="0"/>
                </a:cubicBezTo>
                <a:cubicBezTo>
                  <a:pt x="6052839" y="-31651"/>
                  <a:pt x="6267107" y="27200"/>
                  <a:pt x="6405605" y="0"/>
                </a:cubicBezTo>
                <a:cubicBezTo>
                  <a:pt x="6544103" y="-27200"/>
                  <a:pt x="6715202" y="4117"/>
                  <a:pt x="6863149" y="0"/>
                </a:cubicBezTo>
                <a:cubicBezTo>
                  <a:pt x="7011096" y="-4117"/>
                  <a:pt x="7016689" y="14815"/>
                  <a:pt x="7091920" y="0"/>
                </a:cubicBezTo>
                <a:cubicBezTo>
                  <a:pt x="7167151" y="-14815"/>
                  <a:pt x="7371513" y="14912"/>
                  <a:pt x="7549463" y="0"/>
                </a:cubicBezTo>
                <a:cubicBezTo>
                  <a:pt x="7727413" y="-14912"/>
                  <a:pt x="7915820" y="32173"/>
                  <a:pt x="8235778" y="0"/>
                </a:cubicBezTo>
                <a:cubicBezTo>
                  <a:pt x="8555736" y="-32173"/>
                  <a:pt x="8694612" y="40464"/>
                  <a:pt x="9036479" y="0"/>
                </a:cubicBezTo>
                <a:cubicBezTo>
                  <a:pt x="9378346" y="-40464"/>
                  <a:pt x="9216276" y="6112"/>
                  <a:pt x="9265251" y="0"/>
                </a:cubicBezTo>
                <a:cubicBezTo>
                  <a:pt x="9314226" y="-6112"/>
                  <a:pt x="9442632" y="4755"/>
                  <a:pt x="9494022" y="0"/>
                </a:cubicBezTo>
                <a:cubicBezTo>
                  <a:pt x="9545412" y="-4755"/>
                  <a:pt x="9940574" y="51792"/>
                  <a:pt x="10294723" y="0"/>
                </a:cubicBezTo>
                <a:cubicBezTo>
                  <a:pt x="10648872" y="-51792"/>
                  <a:pt x="10453943" y="18151"/>
                  <a:pt x="10523495" y="0"/>
                </a:cubicBezTo>
                <a:cubicBezTo>
                  <a:pt x="10593047" y="-18151"/>
                  <a:pt x="11238964" y="104656"/>
                  <a:pt x="11438581" y="0"/>
                </a:cubicBezTo>
                <a:cubicBezTo>
                  <a:pt x="11495002" y="188117"/>
                  <a:pt x="11383242" y="361069"/>
                  <a:pt x="11438581" y="498291"/>
                </a:cubicBezTo>
                <a:cubicBezTo>
                  <a:pt x="11493920" y="635513"/>
                  <a:pt x="11417123" y="855207"/>
                  <a:pt x="11438581" y="956024"/>
                </a:cubicBezTo>
                <a:cubicBezTo>
                  <a:pt x="11460039" y="1056841"/>
                  <a:pt x="11422542" y="1356032"/>
                  <a:pt x="11438581" y="1616549"/>
                </a:cubicBezTo>
                <a:cubicBezTo>
                  <a:pt x="11454620" y="1877067"/>
                  <a:pt x="11407705" y="2084362"/>
                  <a:pt x="11438581" y="2277075"/>
                </a:cubicBezTo>
                <a:cubicBezTo>
                  <a:pt x="11469457" y="2469788"/>
                  <a:pt x="11411998" y="2529491"/>
                  <a:pt x="11438581" y="2734807"/>
                </a:cubicBezTo>
                <a:cubicBezTo>
                  <a:pt x="11465164" y="2940123"/>
                  <a:pt x="11392101" y="3076376"/>
                  <a:pt x="11438581" y="3314215"/>
                </a:cubicBezTo>
                <a:cubicBezTo>
                  <a:pt x="11485061" y="3552054"/>
                  <a:pt x="11418775" y="3747601"/>
                  <a:pt x="11438581" y="4055858"/>
                </a:cubicBezTo>
                <a:cubicBezTo>
                  <a:pt x="11288889" y="4098158"/>
                  <a:pt x="11089929" y="4024319"/>
                  <a:pt x="10981038" y="4055858"/>
                </a:cubicBezTo>
                <a:cubicBezTo>
                  <a:pt x="10872147" y="4087397"/>
                  <a:pt x="10476070" y="4044795"/>
                  <a:pt x="10294723" y="4055858"/>
                </a:cubicBezTo>
                <a:cubicBezTo>
                  <a:pt x="10113377" y="4066921"/>
                  <a:pt x="9810041" y="4002848"/>
                  <a:pt x="9494022" y="4055858"/>
                </a:cubicBezTo>
                <a:cubicBezTo>
                  <a:pt x="9178003" y="4108868"/>
                  <a:pt x="9250531" y="4007993"/>
                  <a:pt x="9036479" y="4055858"/>
                </a:cubicBezTo>
                <a:cubicBezTo>
                  <a:pt x="8822427" y="4103723"/>
                  <a:pt x="8448405" y="4042873"/>
                  <a:pt x="8235778" y="4055858"/>
                </a:cubicBezTo>
                <a:cubicBezTo>
                  <a:pt x="8023151" y="4068843"/>
                  <a:pt x="7926910" y="4044762"/>
                  <a:pt x="7663849" y="4055858"/>
                </a:cubicBezTo>
                <a:cubicBezTo>
                  <a:pt x="7400788" y="4066954"/>
                  <a:pt x="7188766" y="3971705"/>
                  <a:pt x="6863149" y="4055858"/>
                </a:cubicBezTo>
                <a:cubicBezTo>
                  <a:pt x="6537532" y="4140011"/>
                  <a:pt x="6320065" y="4038922"/>
                  <a:pt x="6062448" y="4055858"/>
                </a:cubicBezTo>
                <a:cubicBezTo>
                  <a:pt x="5804831" y="4072794"/>
                  <a:pt x="5843876" y="4046401"/>
                  <a:pt x="5719291" y="4055858"/>
                </a:cubicBezTo>
                <a:cubicBezTo>
                  <a:pt x="5594706" y="4065315"/>
                  <a:pt x="5371327" y="4035185"/>
                  <a:pt x="5261747" y="4055858"/>
                </a:cubicBezTo>
                <a:cubicBezTo>
                  <a:pt x="5152167" y="4076531"/>
                  <a:pt x="4811369" y="4038485"/>
                  <a:pt x="4689818" y="4055858"/>
                </a:cubicBezTo>
                <a:cubicBezTo>
                  <a:pt x="4568267" y="4073231"/>
                  <a:pt x="4261694" y="3990856"/>
                  <a:pt x="4117889" y="4055858"/>
                </a:cubicBezTo>
                <a:cubicBezTo>
                  <a:pt x="3974084" y="4120860"/>
                  <a:pt x="3570621" y="4049817"/>
                  <a:pt x="3431574" y="4055858"/>
                </a:cubicBezTo>
                <a:cubicBezTo>
                  <a:pt x="3292528" y="4061899"/>
                  <a:pt x="3253378" y="4023684"/>
                  <a:pt x="3088417" y="4055858"/>
                </a:cubicBezTo>
                <a:cubicBezTo>
                  <a:pt x="2923456" y="4088032"/>
                  <a:pt x="2822184" y="4017494"/>
                  <a:pt x="2745259" y="4055858"/>
                </a:cubicBezTo>
                <a:cubicBezTo>
                  <a:pt x="2668334" y="4094222"/>
                  <a:pt x="2331131" y="4032930"/>
                  <a:pt x="1944559" y="4055858"/>
                </a:cubicBezTo>
                <a:cubicBezTo>
                  <a:pt x="1557987" y="4078786"/>
                  <a:pt x="1446565" y="4039918"/>
                  <a:pt x="1143858" y="4055858"/>
                </a:cubicBezTo>
                <a:cubicBezTo>
                  <a:pt x="841151" y="4071798"/>
                  <a:pt x="766385" y="4039009"/>
                  <a:pt x="571929" y="4055858"/>
                </a:cubicBezTo>
                <a:cubicBezTo>
                  <a:pt x="377473" y="4072707"/>
                  <a:pt x="135149" y="4000334"/>
                  <a:pt x="0" y="4055858"/>
                </a:cubicBezTo>
                <a:cubicBezTo>
                  <a:pt x="-34761" y="3882049"/>
                  <a:pt x="34356" y="3773107"/>
                  <a:pt x="0" y="3598125"/>
                </a:cubicBezTo>
                <a:cubicBezTo>
                  <a:pt x="-34356" y="3423143"/>
                  <a:pt x="21938" y="3215127"/>
                  <a:pt x="0" y="3018717"/>
                </a:cubicBezTo>
                <a:cubicBezTo>
                  <a:pt x="-21938" y="2822307"/>
                  <a:pt x="43823" y="2667646"/>
                  <a:pt x="0" y="2439309"/>
                </a:cubicBezTo>
                <a:cubicBezTo>
                  <a:pt x="-43823" y="2210972"/>
                  <a:pt x="15569" y="2135419"/>
                  <a:pt x="0" y="1900459"/>
                </a:cubicBezTo>
                <a:cubicBezTo>
                  <a:pt x="-15569" y="1665499"/>
                  <a:pt x="16695" y="1490118"/>
                  <a:pt x="0" y="1361609"/>
                </a:cubicBezTo>
                <a:cubicBezTo>
                  <a:pt x="-16695" y="1233100"/>
                  <a:pt x="16418" y="1000535"/>
                  <a:pt x="0" y="903877"/>
                </a:cubicBezTo>
                <a:cubicBezTo>
                  <a:pt x="-16418" y="807219"/>
                  <a:pt x="6992" y="388264"/>
                  <a:pt x="0" y="0"/>
                </a:cubicBezTo>
                <a:close/>
              </a:path>
              <a:path w="11438581" h="4055858" stroke="0" extrusionOk="0">
                <a:moveTo>
                  <a:pt x="0" y="0"/>
                </a:moveTo>
                <a:cubicBezTo>
                  <a:pt x="111303" y="-1298"/>
                  <a:pt x="233403" y="20075"/>
                  <a:pt x="457543" y="0"/>
                </a:cubicBezTo>
                <a:cubicBezTo>
                  <a:pt x="681683" y="-20075"/>
                  <a:pt x="616906" y="10937"/>
                  <a:pt x="686315" y="0"/>
                </a:cubicBezTo>
                <a:cubicBezTo>
                  <a:pt x="755724" y="-10937"/>
                  <a:pt x="1175662" y="20209"/>
                  <a:pt x="1487016" y="0"/>
                </a:cubicBezTo>
                <a:cubicBezTo>
                  <a:pt x="1798370" y="-20209"/>
                  <a:pt x="1755658" y="38212"/>
                  <a:pt x="1944559" y="0"/>
                </a:cubicBezTo>
                <a:cubicBezTo>
                  <a:pt x="2133460" y="-38212"/>
                  <a:pt x="2307435" y="54730"/>
                  <a:pt x="2402102" y="0"/>
                </a:cubicBezTo>
                <a:cubicBezTo>
                  <a:pt x="2496769" y="-54730"/>
                  <a:pt x="2810193" y="64223"/>
                  <a:pt x="3202803" y="0"/>
                </a:cubicBezTo>
                <a:cubicBezTo>
                  <a:pt x="3595413" y="-64223"/>
                  <a:pt x="3406923" y="30855"/>
                  <a:pt x="3545960" y="0"/>
                </a:cubicBezTo>
                <a:cubicBezTo>
                  <a:pt x="3684997" y="-30855"/>
                  <a:pt x="4068751" y="93677"/>
                  <a:pt x="4346661" y="0"/>
                </a:cubicBezTo>
                <a:cubicBezTo>
                  <a:pt x="4624571" y="-93677"/>
                  <a:pt x="4897120" y="70501"/>
                  <a:pt x="5147361" y="0"/>
                </a:cubicBezTo>
                <a:cubicBezTo>
                  <a:pt x="5397602" y="-70501"/>
                  <a:pt x="5489406" y="59036"/>
                  <a:pt x="5719291" y="0"/>
                </a:cubicBezTo>
                <a:cubicBezTo>
                  <a:pt x="5949176" y="-59036"/>
                  <a:pt x="6151432" y="77565"/>
                  <a:pt x="6519991" y="0"/>
                </a:cubicBezTo>
                <a:cubicBezTo>
                  <a:pt x="6888550" y="-77565"/>
                  <a:pt x="6795994" y="24581"/>
                  <a:pt x="6977534" y="0"/>
                </a:cubicBezTo>
                <a:cubicBezTo>
                  <a:pt x="7159074" y="-24581"/>
                  <a:pt x="7326844" y="19205"/>
                  <a:pt x="7435078" y="0"/>
                </a:cubicBezTo>
                <a:cubicBezTo>
                  <a:pt x="7543312" y="-19205"/>
                  <a:pt x="7887288" y="41159"/>
                  <a:pt x="8121393" y="0"/>
                </a:cubicBezTo>
                <a:cubicBezTo>
                  <a:pt x="8355499" y="-41159"/>
                  <a:pt x="8455708" y="40419"/>
                  <a:pt x="8578936" y="0"/>
                </a:cubicBezTo>
                <a:cubicBezTo>
                  <a:pt x="8702164" y="-40419"/>
                  <a:pt x="9143086" y="55473"/>
                  <a:pt x="9379636" y="0"/>
                </a:cubicBezTo>
                <a:cubicBezTo>
                  <a:pt x="9616186" y="-55473"/>
                  <a:pt x="9952158" y="92577"/>
                  <a:pt x="10180337" y="0"/>
                </a:cubicBezTo>
                <a:cubicBezTo>
                  <a:pt x="10408516" y="-92577"/>
                  <a:pt x="10543185" y="50783"/>
                  <a:pt x="10752266" y="0"/>
                </a:cubicBezTo>
                <a:cubicBezTo>
                  <a:pt x="10961347" y="-50783"/>
                  <a:pt x="11155919" y="11155"/>
                  <a:pt x="11438581" y="0"/>
                </a:cubicBezTo>
                <a:cubicBezTo>
                  <a:pt x="11459845" y="129163"/>
                  <a:pt x="11392064" y="290589"/>
                  <a:pt x="11438581" y="457733"/>
                </a:cubicBezTo>
                <a:cubicBezTo>
                  <a:pt x="11485098" y="624877"/>
                  <a:pt x="11390890" y="848406"/>
                  <a:pt x="11438581" y="956024"/>
                </a:cubicBezTo>
                <a:cubicBezTo>
                  <a:pt x="11486272" y="1063642"/>
                  <a:pt x="11366418" y="1423022"/>
                  <a:pt x="11438581" y="1575991"/>
                </a:cubicBezTo>
                <a:cubicBezTo>
                  <a:pt x="11510744" y="1728960"/>
                  <a:pt x="11380349" y="1938468"/>
                  <a:pt x="11438581" y="2114840"/>
                </a:cubicBezTo>
                <a:cubicBezTo>
                  <a:pt x="11496813" y="2291212"/>
                  <a:pt x="11424160" y="2367507"/>
                  <a:pt x="11438581" y="2613131"/>
                </a:cubicBezTo>
                <a:cubicBezTo>
                  <a:pt x="11453002" y="2858755"/>
                  <a:pt x="11387138" y="2981643"/>
                  <a:pt x="11438581" y="3233098"/>
                </a:cubicBezTo>
                <a:cubicBezTo>
                  <a:pt x="11490024" y="3484553"/>
                  <a:pt x="11351641" y="3841830"/>
                  <a:pt x="11438581" y="4055858"/>
                </a:cubicBezTo>
                <a:cubicBezTo>
                  <a:pt x="11295789" y="4071228"/>
                  <a:pt x="11030117" y="4031248"/>
                  <a:pt x="10866652" y="4055858"/>
                </a:cubicBezTo>
                <a:cubicBezTo>
                  <a:pt x="10703187" y="4080468"/>
                  <a:pt x="10658741" y="4033756"/>
                  <a:pt x="10523495" y="4055858"/>
                </a:cubicBezTo>
                <a:cubicBezTo>
                  <a:pt x="10388249" y="4077960"/>
                  <a:pt x="10038994" y="4001263"/>
                  <a:pt x="9837180" y="4055858"/>
                </a:cubicBezTo>
                <a:cubicBezTo>
                  <a:pt x="9635366" y="4110453"/>
                  <a:pt x="9587629" y="4016545"/>
                  <a:pt x="9494022" y="4055858"/>
                </a:cubicBezTo>
                <a:cubicBezTo>
                  <a:pt x="9400415" y="4095171"/>
                  <a:pt x="9036487" y="3987438"/>
                  <a:pt x="8807707" y="4055858"/>
                </a:cubicBezTo>
                <a:cubicBezTo>
                  <a:pt x="8578927" y="4124278"/>
                  <a:pt x="8643178" y="4048265"/>
                  <a:pt x="8578936" y="4055858"/>
                </a:cubicBezTo>
                <a:cubicBezTo>
                  <a:pt x="8514694" y="4063451"/>
                  <a:pt x="8031455" y="3987861"/>
                  <a:pt x="7892621" y="4055858"/>
                </a:cubicBezTo>
                <a:cubicBezTo>
                  <a:pt x="7753788" y="4123855"/>
                  <a:pt x="7672849" y="4023642"/>
                  <a:pt x="7549463" y="4055858"/>
                </a:cubicBezTo>
                <a:cubicBezTo>
                  <a:pt x="7426077" y="4088074"/>
                  <a:pt x="7367676" y="4053179"/>
                  <a:pt x="7320692" y="4055858"/>
                </a:cubicBezTo>
                <a:cubicBezTo>
                  <a:pt x="7273708" y="4058537"/>
                  <a:pt x="7133529" y="4045092"/>
                  <a:pt x="6977534" y="4055858"/>
                </a:cubicBezTo>
                <a:cubicBezTo>
                  <a:pt x="6821539" y="4066624"/>
                  <a:pt x="6461389" y="3975218"/>
                  <a:pt x="6291220" y="4055858"/>
                </a:cubicBezTo>
                <a:cubicBezTo>
                  <a:pt x="6121051" y="4136498"/>
                  <a:pt x="6061102" y="4050280"/>
                  <a:pt x="5948062" y="4055858"/>
                </a:cubicBezTo>
                <a:cubicBezTo>
                  <a:pt x="5835022" y="4061436"/>
                  <a:pt x="5773860" y="4036928"/>
                  <a:pt x="5719290" y="4055858"/>
                </a:cubicBezTo>
                <a:cubicBezTo>
                  <a:pt x="5664720" y="4074788"/>
                  <a:pt x="5523477" y="4014767"/>
                  <a:pt x="5376133" y="4055858"/>
                </a:cubicBezTo>
                <a:cubicBezTo>
                  <a:pt x="5228789" y="4096949"/>
                  <a:pt x="5088882" y="4002663"/>
                  <a:pt x="4918590" y="4055858"/>
                </a:cubicBezTo>
                <a:cubicBezTo>
                  <a:pt x="4748298" y="4109053"/>
                  <a:pt x="4627852" y="4054390"/>
                  <a:pt x="4346661" y="4055858"/>
                </a:cubicBezTo>
                <a:cubicBezTo>
                  <a:pt x="4065470" y="4057326"/>
                  <a:pt x="4165058" y="4041133"/>
                  <a:pt x="4003503" y="4055858"/>
                </a:cubicBezTo>
                <a:cubicBezTo>
                  <a:pt x="3841948" y="4070583"/>
                  <a:pt x="3589010" y="4011703"/>
                  <a:pt x="3202803" y="4055858"/>
                </a:cubicBezTo>
                <a:cubicBezTo>
                  <a:pt x="2816596" y="4100013"/>
                  <a:pt x="2835029" y="4047102"/>
                  <a:pt x="2630874" y="4055858"/>
                </a:cubicBezTo>
                <a:cubicBezTo>
                  <a:pt x="2426719" y="4064614"/>
                  <a:pt x="2142392" y="4018910"/>
                  <a:pt x="1830173" y="4055858"/>
                </a:cubicBezTo>
                <a:cubicBezTo>
                  <a:pt x="1517954" y="4092806"/>
                  <a:pt x="1303029" y="4039714"/>
                  <a:pt x="1143858" y="4055858"/>
                </a:cubicBezTo>
                <a:cubicBezTo>
                  <a:pt x="984688" y="4072002"/>
                  <a:pt x="848455" y="4021405"/>
                  <a:pt x="686315" y="4055858"/>
                </a:cubicBezTo>
                <a:cubicBezTo>
                  <a:pt x="524175" y="4090311"/>
                  <a:pt x="263517" y="4007739"/>
                  <a:pt x="0" y="4055858"/>
                </a:cubicBezTo>
                <a:cubicBezTo>
                  <a:pt x="-24846" y="3842421"/>
                  <a:pt x="37787" y="3670861"/>
                  <a:pt x="0" y="3557567"/>
                </a:cubicBezTo>
                <a:cubicBezTo>
                  <a:pt x="-37787" y="3444273"/>
                  <a:pt x="46726" y="3220988"/>
                  <a:pt x="0" y="2978159"/>
                </a:cubicBezTo>
                <a:cubicBezTo>
                  <a:pt x="-46726" y="2735330"/>
                  <a:pt x="3827" y="2605408"/>
                  <a:pt x="0" y="2317633"/>
                </a:cubicBezTo>
                <a:cubicBezTo>
                  <a:pt x="-3827" y="2029858"/>
                  <a:pt x="71659" y="1900004"/>
                  <a:pt x="0" y="1657108"/>
                </a:cubicBezTo>
                <a:cubicBezTo>
                  <a:pt x="-71659" y="1414212"/>
                  <a:pt x="59290" y="1284327"/>
                  <a:pt x="0" y="1037141"/>
                </a:cubicBezTo>
                <a:cubicBezTo>
                  <a:pt x="-59290" y="789955"/>
                  <a:pt x="121437" y="240941"/>
                  <a:pt x="0" y="0"/>
                </a:cubicBezTo>
                <a:close/>
              </a:path>
            </a:pathLst>
          </a:custGeom>
          <a:ln w="0">
            <a:solidFill>
              <a:schemeClr val="bg2">
                <a:lumMod val="40000"/>
                <a:lumOff val="60000"/>
                <a:alpha val="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a:effectLst>
            <a:softEdge rad="0"/>
          </a:effectLst>
        </p:spPr>
      </p:pic>
      <p:sp>
        <p:nvSpPr>
          <p:cNvPr id="6" name="TextBox 5">
            <a:extLst>
              <a:ext uri="{FF2B5EF4-FFF2-40B4-BE49-F238E27FC236}">
                <a16:creationId xmlns:a16="http://schemas.microsoft.com/office/drawing/2014/main" id="{56414241-AA5A-5CD0-70AF-D6A56C33A697}"/>
              </a:ext>
            </a:extLst>
          </p:cNvPr>
          <p:cNvSpPr txBox="1"/>
          <p:nvPr/>
        </p:nvSpPr>
        <p:spPr>
          <a:xfrm>
            <a:off x="335360" y="6597352"/>
            <a:ext cx="4032448" cy="276999"/>
          </a:xfrm>
          <a:prstGeom prst="rect">
            <a:avLst/>
          </a:prstGeom>
          <a:noFill/>
        </p:spPr>
        <p:txBody>
          <a:bodyPr wrap="square">
            <a:spAutoFit/>
          </a:bodyPr>
          <a:lstStyle/>
          <a:p>
            <a:r>
              <a:rPr lang="en-GB" sz="1200" dirty="0">
                <a:hlinkClick r:id="rId6"/>
              </a:rPr>
              <a:t>https://github.com/raspberrypi/rp2350_hacking_challenge</a:t>
            </a:r>
            <a:endParaRPr lang="en-GB" sz="1200" dirty="0"/>
          </a:p>
        </p:txBody>
      </p:sp>
      <p:sp>
        <p:nvSpPr>
          <p:cNvPr id="9" name="TextBox 8">
            <a:extLst>
              <a:ext uri="{FF2B5EF4-FFF2-40B4-BE49-F238E27FC236}">
                <a16:creationId xmlns:a16="http://schemas.microsoft.com/office/drawing/2014/main" id="{DCDA26B0-2A43-877C-4551-54D15568E3C2}"/>
              </a:ext>
            </a:extLst>
          </p:cNvPr>
          <p:cNvSpPr txBox="1"/>
          <p:nvPr/>
        </p:nvSpPr>
        <p:spPr>
          <a:xfrm>
            <a:off x="5326885" y="6505019"/>
            <a:ext cx="645854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hlinkClick r:id="rId7"/>
              </a:rPr>
              <a:t>https://datasheets.raspberrypi.com/rp2350/rp2350-datasheet.pdf</a:t>
            </a:r>
            <a:endParaRPr lang="en-GB" sz="1200" dirty="0"/>
          </a:p>
        </p:txBody>
      </p:sp>
      <p:sp>
        <p:nvSpPr>
          <p:cNvPr id="12" name="TextBox 11">
            <a:extLst>
              <a:ext uri="{FF2B5EF4-FFF2-40B4-BE49-F238E27FC236}">
                <a16:creationId xmlns:a16="http://schemas.microsoft.com/office/drawing/2014/main" id="{0E4031D9-7471-3214-2E1C-40CA545C6D51}"/>
              </a:ext>
            </a:extLst>
          </p:cNvPr>
          <p:cNvSpPr txBox="1"/>
          <p:nvPr/>
        </p:nvSpPr>
        <p:spPr>
          <a:xfrm>
            <a:off x="2684588" y="1999873"/>
            <a:ext cx="4796742" cy="276999"/>
          </a:xfrm>
          <a:prstGeom prst="rect">
            <a:avLst/>
          </a:prstGeom>
          <a:noFill/>
        </p:spPr>
        <p:txBody>
          <a:bodyPr wrap="square">
            <a:spAutoFit/>
          </a:bodyPr>
          <a:lstStyle/>
          <a:p>
            <a:r>
              <a:rPr lang="en-GB" sz="1200" dirty="0">
                <a:hlinkClick r:id="rId8"/>
              </a:rPr>
              <a:t>https://www.raspberrypi.com/news/30000-badges-and-still-no-hack/</a:t>
            </a:r>
            <a:endParaRPr lang="en-GB" sz="1200" dirty="0"/>
          </a:p>
        </p:txBody>
      </p:sp>
    </p:spTree>
    <p:extLst>
      <p:ext uri="{BB962C8B-B14F-4D97-AF65-F5344CB8AC3E}">
        <p14:creationId xmlns:p14="http://schemas.microsoft.com/office/powerpoint/2010/main" val="355351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1181 0.00324 L -1.00651 -0.01019 " pathEditMode="relative" rAng="0" ptsTypes="AA">
                                      <p:cBhvr>
                                        <p:cTn id="6" dur="1000" fill="hold"/>
                                        <p:tgtEl>
                                          <p:spTgt spid="11"/>
                                        </p:tgtEl>
                                        <p:attrNameLst>
                                          <p:attrName>ppt_x</p:attrName>
                                          <p:attrName>ppt_y</p:attrName>
                                        </p:attrNameLst>
                                      </p:cBhvr>
                                      <p:rCtr x="-44427" y="-671"/>
                                    </p:animMotion>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12" y="260648"/>
            <a:ext cx="11074678" cy="1008112"/>
          </a:xfrm>
        </p:spPr>
        <p:txBody>
          <a:bodyPr rtlCol="0">
            <a:normAutofit fontScale="90000"/>
          </a:bodyPr>
          <a:lstStyle/>
          <a:p>
            <a:r>
              <a:rPr lang="en-gb" dirty="0"/>
              <a:t>Mitigation Techniques:</a:t>
            </a:r>
            <a:br>
              <a:rPr lang="en-gb" dirty="0"/>
            </a:br>
            <a:r>
              <a:rPr lang="en-gb" dirty="0"/>
              <a:t>RP2350 (Raspberry Pi Pico 2)</a:t>
            </a:r>
            <a:endParaRPr dirty="0"/>
          </a:p>
        </p:txBody>
      </p:sp>
      <p:sp>
        <p:nvSpPr>
          <p:cNvPr id="3" name="Text Placeholder 2"/>
          <p:cNvSpPr>
            <a:spLocks noGrp="1"/>
          </p:cNvSpPr>
          <p:nvPr>
            <p:ph type="body" idx="1"/>
          </p:nvPr>
        </p:nvSpPr>
        <p:spPr>
          <a:xfrm>
            <a:off x="574812" y="752544"/>
            <a:ext cx="4794348" cy="5700791"/>
          </a:xfrm>
        </p:spPr>
        <p:txBody>
          <a:bodyPr rtlCol="0">
            <a:normAutofit/>
          </a:bodyPr>
          <a:lstStyle/>
          <a:p>
            <a:pPr rtl="0"/>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So how effective is the glitch detector?</a:t>
            </a:r>
          </a:p>
          <a:p>
            <a:pPr rtl="0"/>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This is an EMFI scan I did before enabling the glitch detector, on a simple nested for loop counter…</a:t>
            </a:r>
          </a:p>
          <a:p>
            <a:pPr rtl="0"/>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a:solidFill>
                  <a:srgbClr val="FF0000"/>
                </a:solidFill>
                <a:latin typeface="Sans Serif Collection" panose="020B0502040504020204" pitchFamily="34" charset="0"/>
                <a:ea typeface="Sans Serif Collection" panose="020B0502040504020204" pitchFamily="34" charset="0"/>
                <a:cs typeface="Sans Serif Collection" panose="020B0502040504020204" pitchFamily="34" charset="0"/>
              </a:rPr>
              <a:t>Red</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Successful glitch</a:t>
            </a:r>
          </a:p>
          <a:p>
            <a:pPr rtl="0"/>
            <a:r>
              <a:rPr lang="en-GB" sz="2400" dirty="0">
                <a:solidFill>
                  <a:srgbClr val="0CF309"/>
                </a:solidFill>
                <a:latin typeface="Sans Serif Collection" panose="020B0502040504020204" pitchFamily="34" charset="0"/>
                <a:ea typeface="Sans Serif Collection" panose="020B0502040504020204" pitchFamily="34" charset="0"/>
                <a:cs typeface="Sans Serif Collection" panose="020B0502040504020204" pitchFamily="34" charset="0"/>
              </a:rPr>
              <a:t>Green</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Expected response</a:t>
            </a:r>
          </a:p>
          <a:p>
            <a:pPr rtl="0"/>
            <a:r>
              <a:rPr lang="en-GB" sz="2400" dirty="0">
                <a:solidFill>
                  <a:srgbClr val="8084FF"/>
                </a:solidFill>
                <a:latin typeface="Sans Serif Collection" panose="020B0502040504020204" pitchFamily="34" charset="0"/>
                <a:ea typeface="Sans Serif Collection" panose="020B0502040504020204" pitchFamily="34" charset="0"/>
                <a:cs typeface="Sans Serif Collection" panose="020B0502040504020204" pitchFamily="34" charset="0"/>
              </a:rPr>
              <a:t>Blue</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Device reboot</a:t>
            </a:r>
          </a:p>
          <a:p>
            <a:pPr rtl="0"/>
            <a:r>
              <a:rPr lang="en-GB" sz="2400" dirty="0">
                <a:solidFill>
                  <a:srgbClr val="83FFFF"/>
                </a:solidFill>
                <a:latin typeface="Sans Serif Collection" panose="020B0502040504020204" pitchFamily="34" charset="0"/>
                <a:ea typeface="Sans Serif Collection" panose="020B0502040504020204" pitchFamily="34" charset="0"/>
                <a:cs typeface="Sans Serif Collection" panose="020B0502040504020204" pitchFamily="34" charset="0"/>
              </a:rPr>
              <a:t>Cyan</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 Corrupted response</a:t>
            </a:r>
          </a:p>
          <a:p>
            <a:pPr rtl="0"/>
            <a:endParaRPr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9" name="Picture 8">
            <a:extLst>
              <a:ext uri="{FF2B5EF4-FFF2-40B4-BE49-F238E27FC236}">
                <a16:creationId xmlns:a16="http://schemas.microsoft.com/office/drawing/2014/main" id="{0F8AB12D-1E59-D84E-9979-7F2A88AE7BC7}"/>
              </a:ext>
            </a:extLst>
          </p:cNvPr>
          <p:cNvPicPr>
            <a:picLocks noChangeAspect="1"/>
          </p:cNvPicPr>
          <p:nvPr/>
        </p:nvPicPr>
        <p:blipFill>
          <a:blip r:embed="rId3">
            <a:extLst>
              <a:ext uri="{28A0092B-C50C-407E-A947-70E740481C1C}">
                <a14:useLocalDpi xmlns:a14="http://schemas.microsoft.com/office/drawing/2010/main" val="0"/>
              </a:ext>
            </a:extLst>
          </a:blip>
          <a:srcRect t="30776" r="30551"/>
          <a:stretch/>
        </p:blipFill>
        <p:spPr>
          <a:xfrm>
            <a:off x="5369160" y="1301823"/>
            <a:ext cx="6716008" cy="5151512"/>
          </a:xfrm>
          <a:prstGeom prst="rect">
            <a:avLst/>
          </a:prstGeom>
        </p:spPr>
      </p:pic>
      <p:pic>
        <p:nvPicPr>
          <p:cNvPr id="4" name="Picture 3">
            <a:extLst>
              <a:ext uri="{FF2B5EF4-FFF2-40B4-BE49-F238E27FC236}">
                <a16:creationId xmlns:a16="http://schemas.microsoft.com/office/drawing/2014/main" id="{ECCFF577-DA0D-2F70-9EF4-4D71EAC242E8}"/>
              </a:ext>
            </a:extLst>
          </p:cNvPr>
          <p:cNvPicPr>
            <a:picLocks noChangeAspect="1"/>
          </p:cNvPicPr>
          <p:nvPr/>
        </p:nvPicPr>
        <p:blipFill>
          <a:blip r:embed="rId3">
            <a:extLst>
              <a:ext uri="{28A0092B-C50C-407E-A947-70E740481C1C}">
                <a14:useLocalDpi xmlns:a14="http://schemas.microsoft.com/office/drawing/2010/main" val="0"/>
              </a:ext>
            </a:extLst>
          </a:blip>
          <a:srcRect l="32002" t="48604" r="51998" b="32044"/>
          <a:stretch/>
        </p:blipFill>
        <p:spPr>
          <a:xfrm>
            <a:off x="5922192" y="1404690"/>
            <a:ext cx="5147628" cy="4791416"/>
          </a:xfrm>
          <a:prstGeom prst="rect">
            <a:avLst/>
          </a:prstGeom>
        </p:spPr>
      </p:pic>
    </p:spTree>
    <p:extLst>
      <p:ext uri="{BB962C8B-B14F-4D97-AF65-F5344CB8AC3E}">
        <p14:creationId xmlns:p14="http://schemas.microsoft.com/office/powerpoint/2010/main" val="361417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xit" presetSubtype="0" fill="hold"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12" y="260648"/>
            <a:ext cx="11074678" cy="1008112"/>
          </a:xfrm>
        </p:spPr>
        <p:txBody>
          <a:bodyPr rtlCol="0">
            <a:normAutofit fontScale="90000"/>
          </a:bodyPr>
          <a:lstStyle/>
          <a:p>
            <a:r>
              <a:rPr lang="en-gb" dirty="0"/>
              <a:t>Mitigation Techniques:</a:t>
            </a:r>
            <a:br>
              <a:rPr lang="en-gb" dirty="0"/>
            </a:br>
            <a:r>
              <a:rPr lang="en-gb" dirty="0"/>
              <a:t>RP2350 (Raspberry Pi Pico 2)</a:t>
            </a:r>
            <a:endParaRPr dirty="0"/>
          </a:p>
        </p:txBody>
      </p:sp>
      <p:sp>
        <p:nvSpPr>
          <p:cNvPr id="3" name="Text Placeholder 2"/>
          <p:cNvSpPr>
            <a:spLocks noGrp="1"/>
          </p:cNvSpPr>
          <p:nvPr>
            <p:ph type="body" idx="1"/>
          </p:nvPr>
        </p:nvSpPr>
        <p:spPr>
          <a:xfrm>
            <a:off x="574812" y="1560701"/>
            <a:ext cx="4760612" cy="2676456"/>
          </a:xfrm>
        </p:spPr>
        <p:txBody>
          <a:bodyPr rtlCol="0">
            <a:normAutofit lnSpcReduction="10000"/>
          </a:bodyPr>
          <a:lstStyle/>
          <a:p>
            <a:pPr rtl="0"/>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So how effective is the glitch detector?</a:t>
            </a:r>
          </a:p>
          <a:p>
            <a:pPr rtl="0"/>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And with the glitch detector enabled…</a:t>
            </a:r>
          </a:p>
          <a:p>
            <a:pPr rtl="0"/>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2400" dirty="0">
                <a:solidFill>
                  <a:srgbClr val="FEFD80"/>
                </a:solidFill>
                <a:latin typeface="Sans Serif Collection" panose="020B0502040504020204" pitchFamily="34" charset="0"/>
                <a:ea typeface="Sans Serif Collection" panose="020B0502040504020204" pitchFamily="34" charset="0"/>
                <a:cs typeface="Sans Serif Collection" panose="020B0502040504020204" pitchFamily="34" charset="0"/>
              </a:rPr>
              <a:t>Yellow</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 Glitch Detected</a:t>
            </a:r>
          </a:p>
          <a:p>
            <a:pPr rtl="0"/>
            <a:r>
              <a:rPr lang="en-GB" sz="2400" dirty="0">
                <a:solidFill>
                  <a:srgbClr val="76FF78"/>
                </a:solidFill>
                <a:latin typeface="Sans Serif Collection" panose="020B0502040504020204" pitchFamily="34" charset="0"/>
                <a:ea typeface="Sans Serif Collection" panose="020B0502040504020204" pitchFamily="34" charset="0"/>
                <a:cs typeface="Sans Serif Collection" panose="020B0502040504020204" pitchFamily="34" charset="0"/>
              </a:rPr>
              <a:t>Green</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 Expected response</a:t>
            </a:r>
          </a:p>
          <a:p>
            <a:pPr rtl="0"/>
            <a:endParaRPr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6" name="Picture 5">
            <a:extLst>
              <a:ext uri="{FF2B5EF4-FFF2-40B4-BE49-F238E27FC236}">
                <a16:creationId xmlns:a16="http://schemas.microsoft.com/office/drawing/2014/main" id="{9B08CCBF-9F0D-243B-C0DF-BE13DF511ED9}"/>
              </a:ext>
            </a:extLst>
          </p:cNvPr>
          <p:cNvPicPr>
            <a:picLocks noChangeAspect="1"/>
          </p:cNvPicPr>
          <p:nvPr/>
        </p:nvPicPr>
        <p:blipFill>
          <a:blip r:embed="rId3">
            <a:extLst>
              <a:ext uri="{28A0092B-C50C-407E-A947-70E740481C1C}">
                <a14:useLocalDpi xmlns:a14="http://schemas.microsoft.com/office/drawing/2010/main" val="0"/>
              </a:ext>
            </a:extLst>
          </a:blip>
          <a:srcRect t="29322" r="41739" b="6710"/>
          <a:stretch/>
        </p:blipFill>
        <p:spPr>
          <a:xfrm>
            <a:off x="5370467" y="1268761"/>
            <a:ext cx="6050923" cy="5112568"/>
          </a:xfrm>
          <a:prstGeom prst="rect">
            <a:avLst/>
          </a:prstGeom>
        </p:spPr>
      </p:pic>
      <p:pic>
        <p:nvPicPr>
          <p:cNvPr id="12" name="Picture 11">
            <a:extLst>
              <a:ext uri="{FF2B5EF4-FFF2-40B4-BE49-F238E27FC236}">
                <a16:creationId xmlns:a16="http://schemas.microsoft.com/office/drawing/2014/main" id="{612773F3-8AE8-7C97-F4A3-30B0CB20FAAA}"/>
              </a:ext>
            </a:extLst>
          </p:cNvPr>
          <p:cNvPicPr>
            <a:picLocks noChangeAspect="1"/>
          </p:cNvPicPr>
          <p:nvPr/>
        </p:nvPicPr>
        <p:blipFill>
          <a:blip r:embed="rId4">
            <a:extLst>
              <a:ext uri="{28A0092B-C50C-407E-A947-70E740481C1C}">
                <a14:useLocalDpi xmlns:a14="http://schemas.microsoft.com/office/drawing/2010/main" val="0"/>
              </a:ext>
            </a:extLst>
          </a:blip>
          <a:srcRect l="44797" t="34673" r="43298" b="41423"/>
          <a:stretch/>
        </p:blipFill>
        <p:spPr>
          <a:xfrm>
            <a:off x="14016880" y="1560701"/>
            <a:ext cx="5040560" cy="5040560"/>
          </a:xfrm>
          <a:prstGeom prst="rect">
            <a:avLst/>
          </a:prstGeom>
        </p:spPr>
      </p:pic>
      <p:sp>
        <p:nvSpPr>
          <p:cNvPr id="5" name="TextBox 4">
            <a:extLst>
              <a:ext uri="{FF2B5EF4-FFF2-40B4-BE49-F238E27FC236}">
                <a16:creationId xmlns:a16="http://schemas.microsoft.com/office/drawing/2014/main" id="{575EC7E9-337A-AF49-0045-4A9D0D89FDD1}"/>
              </a:ext>
            </a:extLst>
          </p:cNvPr>
          <p:cNvSpPr txBox="1"/>
          <p:nvPr/>
        </p:nvSpPr>
        <p:spPr>
          <a:xfrm>
            <a:off x="574812" y="3859131"/>
            <a:ext cx="8384240" cy="143116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
                <a:srgbClr val="92D050"/>
              </a:buClr>
              <a:buSzTx/>
              <a:buFont typeface="Arial" pitchFamily="34" charset="0"/>
              <a:buNone/>
              <a:tabLst/>
              <a:defRPr/>
            </a:pPr>
            <a:r>
              <a:rPr kumimoji="0" lang="en-GB" sz="2400" b="0" i="0" u="none" strike="noStrike" kern="1200" cap="none" spc="0" normalizeH="0" baseline="0" noProof="0" dirty="0">
                <a:ln>
                  <a:noFill/>
                </a:ln>
                <a:solidFill>
                  <a:srgbClr val="FF0000"/>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Red</a:t>
            </a:r>
            <a:r>
              <a:rPr kumimoji="0" lang="en-GB" sz="2400" b="0" i="0" u="none" strike="noStrike" kern="1200" cap="none" spc="0" normalizeH="0" baseline="0" noProof="0" dirty="0">
                <a:ln>
                  <a:noFill/>
                </a:ln>
                <a:solidFill>
                  <a:prstClr val="white">
                    <a:lumMod val="95000"/>
                  </a:prstClr>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 Successful glitch</a:t>
            </a:r>
          </a:p>
          <a:p>
            <a:pPr marL="0" marR="0" lvl="0" indent="0" algn="l" defTabSz="914400" rtl="0" eaLnBrk="1" fontAlgn="auto" latinLnBrk="0" hangingPunct="1">
              <a:lnSpc>
                <a:spcPct val="90000"/>
              </a:lnSpc>
              <a:spcBef>
                <a:spcPts val="0"/>
              </a:spcBef>
              <a:spcAft>
                <a:spcPts val="0"/>
              </a:spcAft>
              <a:buClr>
                <a:srgbClr val="92D050"/>
              </a:buClr>
              <a:buSzTx/>
              <a:buFont typeface="Arial" pitchFamily="34" charset="0"/>
              <a:buNone/>
              <a:tabLst/>
              <a:defRPr/>
            </a:pPr>
            <a:endParaRPr lang="en-GB" sz="2400" dirty="0">
              <a:solidFill>
                <a:prstClr val="white">
                  <a:lumMod val="95000"/>
                </a:prst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0" marR="0" lvl="0" indent="0" algn="l" defTabSz="914400" rtl="0" eaLnBrk="1" fontAlgn="auto" latinLnBrk="0" hangingPunct="1">
              <a:lnSpc>
                <a:spcPct val="90000"/>
              </a:lnSpc>
              <a:spcBef>
                <a:spcPts val="0"/>
              </a:spcBef>
              <a:spcAft>
                <a:spcPts val="0"/>
              </a:spcAft>
              <a:buClr>
                <a:srgbClr val="92D050"/>
              </a:buClr>
              <a:buSzTx/>
              <a:buFont typeface="Arial" pitchFamily="34" charset="0"/>
              <a:buNone/>
              <a:tabLst/>
              <a:defRPr/>
            </a:pPr>
            <a:r>
              <a:rPr kumimoji="0" lang="en-GB" sz="2400" b="0" i="0" u="none" strike="noStrike" kern="1200" cap="none" spc="0" normalizeH="0" baseline="0" noProof="0" dirty="0">
                <a:ln>
                  <a:noFill/>
                </a:ln>
                <a:solidFill>
                  <a:prstClr val="white">
                    <a:lumMod val="95000"/>
                  </a:prstClr>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(1mm Coil, lower</a:t>
            </a:r>
            <a:r>
              <a:rPr kumimoji="0" lang="en-GB" sz="2400" b="0" i="0" u="none" strike="noStrike" kern="1200" cap="none" spc="0" normalizeH="0" noProof="0" dirty="0">
                <a:ln>
                  <a:noFill/>
                </a:ln>
                <a:solidFill>
                  <a:prstClr val="white">
                    <a:lumMod val="95000"/>
                  </a:prstClr>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 power, </a:t>
            </a:r>
            <a:br>
              <a:rPr kumimoji="0" lang="en-GB" sz="2400" b="0" i="0" u="none" strike="noStrike" kern="1200" cap="none" spc="0" normalizeH="0" noProof="0" dirty="0">
                <a:ln>
                  <a:noFill/>
                </a:ln>
                <a:solidFill>
                  <a:prstClr val="white">
                    <a:lumMod val="95000"/>
                  </a:prstClr>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br>
            <a:r>
              <a:rPr kumimoji="0" lang="en-GB" sz="2400" b="0" i="0" u="none" strike="noStrike" kern="1200" cap="none" spc="0" normalizeH="0" noProof="0" dirty="0">
                <a:ln>
                  <a:noFill/>
                </a:ln>
                <a:solidFill>
                  <a:prstClr val="white">
                    <a:lumMod val="95000"/>
                  </a:prstClr>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rPr>
              <a:t>plus a week of trying)</a:t>
            </a:r>
            <a:endParaRPr kumimoji="0" lang="en-GB" sz="2400" b="0" i="0" u="none" strike="noStrike" kern="1200" cap="none" spc="0" normalizeH="0" baseline="0" noProof="0" dirty="0">
              <a:ln>
                <a:noFill/>
              </a:ln>
              <a:solidFill>
                <a:prstClr val="white">
                  <a:lumMod val="95000"/>
                </a:prstClr>
              </a:solidFill>
              <a:effectLst/>
              <a:uLnTx/>
              <a:uFillTx/>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4" name="Picture 3">
            <a:extLst>
              <a:ext uri="{FF2B5EF4-FFF2-40B4-BE49-F238E27FC236}">
                <a16:creationId xmlns:a16="http://schemas.microsoft.com/office/drawing/2014/main" id="{91CC82F6-375D-3F81-E275-FDEA081B6957}"/>
              </a:ext>
            </a:extLst>
          </p:cNvPr>
          <p:cNvPicPr>
            <a:picLocks noChangeAspect="1"/>
          </p:cNvPicPr>
          <p:nvPr/>
        </p:nvPicPr>
        <p:blipFill>
          <a:blip r:embed="rId3">
            <a:extLst>
              <a:ext uri="{28A0092B-C50C-407E-A947-70E740481C1C}">
                <a14:useLocalDpi xmlns:a14="http://schemas.microsoft.com/office/drawing/2010/main" val="0"/>
              </a:ext>
            </a:extLst>
          </a:blip>
          <a:srcRect l="33085" t="49038" r="52882" b="32042"/>
          <a:stretch/>
        </p:blipFill>
        <p:spPr>
          <a:xfrm>
            <a:off x="6384032" y="1405865"/>
            <a:ext cx="4552171" cy="4723151"/>
          </a:xfrm>
          <a:prstGeom prst="rect">
            <a:avLst/>
          </a:prstGeom>
        </p:spPr>
      </p:pic>
    </p:spTree>
    <p:extLst>
      <p:ext uri="{BB962C8B-B14F-4D97-AF65-F5344CB8AC3E}">
        <p14:creationId xmlns:p14="http://schemas.microsoft.com/office/powerpoint/2010/main" val="40929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48203 0.00254 L -0.70286 -0.04005 " pathEditMode="relative" rAng="0" ptsTypes="AA">
                                      <p:cBhvr>
                                        <p:cTn id="16" dur="2000" fill="hold"/>
                                        <p:tgtEl>
                                          <p:spTgt spid="12"/>
                                        </p:tgtEl>
                                        <p:attrNameLst>
                                          <p:attrName>ppt_x</p:attrName>
                                          <p:attrName>ppt_y</p:attrName>
                                        </p:attrNameLst>
                                      </p:cBhvr>
                                      <p:rCtr x="-59245" y="-2130"/>
                                    </p:animMotion>
                                  </p:childTnLst>
                                </p:cTn>
                              </p:par>
                              <p:par>
                                <p:cTn id="17" presetID="10" presetClass="exit" presetSubtype="0" fill="hold"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12" y="260648"/>
            <a:ext cx="11353836" cy="576064"/>
          </a:xfrm>
        </p:spPr>
        <p:txBody>
          <a:bodyPr rtlCol="0">
            <a:normAutofit fontScale="90000"/>
          </a:bodyPr>
          <a:lstStyle/>
          <a:p>
            <a:r>
              <a:rPr lang="en-gb" dirty="0"/>
              <a:t>Mitigation Techniques: RP2350 (Raspberry Pi Pico 2)</a:t>
            </a:r>
            <a:endParaRPr dirty="0"/>
          </a:p>
        </p:txBody>
      </p:sp>
      <p:sp>
        <p:nvSpPr>
          <p:cNvPr id="5" name="Text Placeholder 4">
            <a:extLst>
              <a:ext uri="{FF2B5EF4-FFF2-40B4-BE49-F238E27FC236}">
                <a16:creationId xmlns:a16="http://schemas.microsoft.com/office/drawing/2014/main" id="{09A525E8-A0E4-521C-EFDA-E105EDEC0577}"/>
              </a:ext>
            </a:extLst>
          </p:cNvPr>
          <p:cNvSpPr>
            <a:spLocks noGrp="1"/>
          </p:cNvSpPr>
          <p:nvPr>
            <p:ph type="body" idx="1"/>
          </p:nvPr>
        </p:nvSpPr>
        <p:spPr>
          <a:xfrm>
            <a:off x="574812" y="989917"/>
            <a:ext cx="10705764" cy="1008112"/>
          </a:xfrm>
        </p:spPr>
        <p:txBody>
          <a:bodyPr>
            <a:normAutofit/>
          </a:body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However… on Dec 27</a:t>
            </a:r>
            <a:r>
              <a:rPr lang="en-GB" sz="2400" baseline="30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38C3, there’s a talk claiming to have defeated the challenge</a:t>
            </a:r>
          </a:p>
        </p:txBody>
      </p:sp>
      <p:pic>
        <p:nvPicPr>
          <p:cNvPr id="8" name="Picture 7">
            <a:extLst>
              <a:ext uri="{FF2B5EF4-FFF2-40B4-BE49-F238E27FC236}">
                <a16:creationId xmlns:a16="http://schemas.microsoft.com/office/drawing/2014/main" id="{68FD6BC0-F29D-41F8-A8B9-5BB7F0EF02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5400" y="2170519"/>
            <a:ext cx="10250330" cy="3645834"/>
          </a:xfrm>
          <a:prstGeom prst="rect">
            <a:avLst/>
          </a:prstGeom>
        </p:spPr>
      </p:pic>
      <p:sp>
        <p:nvSpPr>
          <p:cNvPr id="9" name="Text Placeholder 4">
            <a:extLst>
              <a:ext uri="{FF2B5EF4-FFF2-40B4-BE49-F238E27FC236}">
                <a16:creationId xmlns:a16="http://schemas.microsoft.com/office/drawing/2014/main" id="{281574E6-F090-B956-EEFE-8BD62D0DC107}"/>
              </a:ext>
            </a:extLst>
          </p:cNvPr>
          <p:cNvSpPr txBox="1">
            <a:spLocks/>
          </p:cNvSpPr>
          <p:nvPr/>
        </p:nvSpPr>
        <p:spPr>
          <a:xfrm>
            <a:off x="417912" y="5988843"/>
            <a:ext cx="10430616" cy="6858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0"/>
              </a:spcBef>
              <a:buClr>
                <a:schemeClr val="accent1"/>
              </a:buClr>
              <a:buFont typeface="Arial" pitchFamily="34" charset="0"/>
              <a:buNone/>
              <a:defRPr sz="2200" b="0" kern="1200">
                <a:solidFill>
                  <a:schemeClr val="tx1"/>
                </a:solidFill>
                <a:latin typeface="+mn-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b="1"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b="1"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b="1" kern="1200">
                <a:solidFill>
                  <a:schemeClr val="tx1"/>
                </a:solidFill>
                <a:latin typeface="+mn-lt"/>
                <a:ea typeface="+mn-ea"/>
                <a:cs typeface="+mn-cs"/>
              </a:defRPr>
            </a:lvl9pPr>
          </a:lstStyle>
          <a:p>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4"/>
              </a:rPr>
              <a:t>https://fahrplan.events.ccc.de/congress/2024/fahrplan/talk/39HFD9/</a:t>
            </a:r>
            <a:endPar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54955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12" y="260648"/>
            <a:ext cx="11074678" cy="504056"/>
          </a:xfrm>
        </p:spPr>
        <p:txBody>
          <a:bodyPr rtlCol="0">
            <a:normAutofit fontScale="90000"/>
          </a:bodyPr>
          <a:lstStyle/>
          <a:p>
            <a:r>
              <a:rPr lang="en-gb" dirty="0"/>
              <a:t>Standards and certifications</a:t>
            </a:r>
            <a:endParaRPr dirty="0"/>
          </a:p>
        </p:txBody>
      </p:sp>
      <p:sp>
        <p:nvSpPr>
          <p:cNvPr id="5" name="Text Placeholder 4">
            <a:extLst>
              <a:ext uri="{FF2B5EF4-FFF2-40B4-BE49-F238E27FC236}">
                <a16:creationId xmlns:a16="http://schemas.microsoft.com/office/drawing/2014/main" id="{09A525E8-A0E4-521C-EFDA-E105EDEC0577}"/>
              </a:ext>
            </a:extLst>
          </p:cNvPr>
          <p:cNvSpPr>
            <a:spLocks noGrp="1"/>
          </p:cNvSpPr>
          <p:nvPr>
            <p:ph type="body" idx="1"/>
          </p:nvPr>
        </p:nvSpPr>
        <p:spPr>
          <a:xfrm>
            <a:off x="574812" y="2636912"/>
            <a:ext cx="11425844" cy="3888432"/>
          </a:xfrm>
        </p:spPr>
        <p:txBody>
          <a:bodyPr>
            <a:normAutofit fontScale="92500" lnSpcReduction="10000"/>
          </a:bodyPr>
          <a:lstStyle/>
          <a:p>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Standards and certification schemes are influencing things:</a:t>
            </a:r>
          </a:p>
          <a:p>
            <a:endPar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342900" indent="-342900">
              <a:buClr>
                <a:schemeClr val="tx1"/>
              </a:buClr>
              <a:buFont typeface="Arial" panose="020B0604020202020204" pitchFamily="34" charset="0"/>
              <a:buChar char="•"/>
            </a:pP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Common Criteria (ISO/IEC 15408:2022)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is the certification standard for Smart Cards and high security devices, but this is very expensive to comply with.</a:t>
            </a:r>
          </a:p>
          <a:p>
            <a:pPr marL="342900" indent="-342900">
              <a:buClr>
                <a:schemeClr val="tx1"/>
              </a:buClr>
              <a:buFont typeface="Arial" panose="020B0604020202020204" pitchFamily="34" charset="0"/>
              <a:buChar char="•"/>
            </a:pP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NIST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4"/>
              </a:rPr>
              <a:t>FIPS 140-3</a:t>
            </a:r>
            <a:endPar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342900" indent="-342900">
              <a:buClr>
                <a:schemeClr val="tx1"/>
              </a:buClr>
              <a:buFont typeface="Arial" panose="020B0604020202020204" pitchFamily="34" charset="0"/>
              <a:buChar char="•"/>
            </a:pP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Automotive standard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5"/>
              </a:rPr>
              <a:t>ISO/SAE 21434:2021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has forced automotive manufacturers to consider these types of attacks</a:t>
            </a:r>
          </a:p>
          <a:p>
            <a:pPr marL="342900" indent="-342900">
              <a:buClr>
                <a:schemeClr val="tx1"/>
              </a:buClr>
              <a:buFont typeface="Arial" panose="020B0604020202020204" pitchFamily="34" charset="0"/>
              <a:buChar char="•"/>
            </a:pP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Certification schemes such as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6"/>
              </a:rPr>
              <a:t>ARM PSA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and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7"/>
              </a:rPr>
              <a:t>SESIP</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have a number of levels, some of which require resistance to FI attacks</a:t>
            </a:r>
          </a:p>
          <a:p>
            <a:pPr marL="342900" indent="-342900">
              <a:buClr>
                <a:schemeClr val="tx1"/>
              </a:buClr>
              <a:buFont typeface="Arial" panose="020B0604020202020204" pitchFamily="34" charset="0"/>
              <a:buChar char="•"/>
            </a:pP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The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8"/>
              </a:rPr>
              <a:t>EU Cyber Resilience Act </a:t>
            </a:r>
            <a:r>
              <a:rPr lang="en-GB" sz="26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will enforce strict incident reporting rules, which may also influence product security decisions.</a:t>
            </a:r>
          </a:p>
          <a:p>
            <a:pPr marL="342900" indent="-342900">
              <a:buClr>
                <a:schemeClr val="tx1"/>
              </a:buClr>
              <a:buFont typeface="Arial" panose="020B0604020202020204" pitchFamily="34" charset="0"/>
              <a:buChar char="•"/>
            </a:pPr>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grpSp>
        <p:nvGrpSpPr>
          <p:cNvPr id="16" name="Group 15">
            <a:extLst>
              <a:ext uri="{FF2B5EF4-FFF2-40B4-BE49-F238E27FC236}">
                <a16:creationId xmlns:a16="http://schemas.microsoft.com/office/drawing/2014/main" id="{BD8BEE72-7B3D-4FBD-DAED-E6A19D631D63}"/>
              </a:ext>
            </a:extLst>
          </p:cNvPr>
          <p:cNvGrpSpPr/>
          <p:nvPr/>
        </p:nvGrpSpPr>
        <p:grpSpPr>
          <a:xfrm>
            <a:off x="704671" y="908720"/>
            <a:ext cx="10782658" cy="1452819"/>
            <a:chOff x="749320" y="4688616"/>
            <a:chExt cx="10782658" cy="1452819"/>
          </a:xfrm>
        </p:grpSpPr>
        <p:pic>
          <p:nvPicPr>
            <p:cNvPr id="4" name="Picture 3">
              <a:extLst>
                <a:ext uri="{FF2B5EF4-FFF2-40B4-BE49-F238E27FC236}">
                  <a16:creationId xmlns:a16="http://schemas.microsoft.com/office/drawing/2014/main" id="{2895C425-2F8B-E457-1E4C-6A1D188BE7E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32028" y="4721601"/>
              <a:ext cx="1379624" cy="1386848"/>
            </a:xfrm>
            <a:prstGeom prst="rect">
              <a:avLst/>
            </a:prstGeom>
          </p:spPr>
        </p:pic>
        <p:pic>
          <p:nvPicPr>
            <p:cNvPr id="7" name="Picture 6" descr="A logo of a security company&#10;&#10;Description automatically generated">
              <a:extLst>
                <a:ext uri="{FF2B5EF4-FFF2-40B4-BE49-F238E27FC236}">
                  <a16:creationId xmlns:a16="http://schemas.microsoft.com/office/drawing/2014/main" id="{604B3E5F-C6E4-42F1-00E7-EEA1BB848E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08892" y="4727949"/>
              <a:ext cx="1231552" cy="1374153"/>
            </a:xfrm>
            <a:prstGeom prst="rect">
              <a:avLst/>
            </a:prstGeom>
            <a:solidFill>
              <a:schemeClr val="tx1">
                <a:lumMod val="85000"/>
              </a:schemeClr>
            </a:solidFill>
            <a:ln w="38100">
              <a:solidFill>
                <a:schemeClr val="tx1">
                  <a:lumMod val="85000"/>
                </a:schemeClr>
              </a:solidFill>
            </a:ln>
          </p:spPr>
        </p:pic>
        <p:pic>
          <p:nvPicPr>
            <p:cNvPr id="11" name="Picture 10" descr="A logo on a black background&#10;&#10;Description automatically generated">
              <a:extLst>
                <a:ext uri="{FF2B5EF4-FFF2-40B4-BE49-F238E27FC236}">
                  <a16:creationId xmlns:a16="http://schemas.microsoft.com/office/drawing/2014/main" id="{18E2D66A-41A1-D222-2378-BD067E29B9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37683" y="4688616"/>
              <a:ext cx="1903256" cy="1452819"/>
            </a:xfrm>
            <a:prstGeom prst="rect">
              <a:avLst/>
            </a:prstGeom>
            <a:solidFill>
              <a:schemeClr val="tx1">
                <a:lumMod val="95000"/>
              </a:schemeClr>
            </a:solidFill>
            <a:ln w="38100">
              <a:solidFill>
                <a:schemeClr val="tx1">
                  <a:lumMod val="95000"/>
                </a:schemeClr>
              </a:solidFill>
            </a:ln>
          </p:spPr>
        </p:pic>
        <p:pic>
          <p:nvPicPr>
            <p:cNvPr id="13" name="Picture 12" descr="A red sign with white text&#10;&#10;Description automatically generated">
              <a:extLst>
                <a:ext uri="{FF2B5EF4-FFF2-40B4-BE49-F238E27FC236}">
                  <a16:creationId xmlns:a16="http://schemas.microsoft.com/office/drawing/2014/main" id="{EBA9E3C7-3498-D009-F8BB-278FDE7796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38178" y="4907181"/>
              <a:ext cx="3293800" cy="1015688"/>
            </a:xfrm>
            <a:prstGeom prst="rect">
              <a:avLst/>
            </a:prstGeom>
          </p:spPr>
        </p:pic>
        <p:pic>
          <p:nvPicPr>
            <p:cNvPr id="15" name="Picture 14" descr="A key and lock with text&#10;&#10;Description automatically generated">
              <a:extLst>
                <a:ext uri="{FF2B5EF4-FFF2-40B4-BE49-F238E27FC236}">
                  <a16:creationId xmlns:a16="http://schemas.microsoft.com/office/drawing/2014/main" id="{89DCC656-4B02-2B6E-2799-DBF0412D00E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9320" y="4986916"/>
              <a:ext cx="1385468" cy="856219"/>
            </a:xfrm>
            <a:prstGeom prst="rect">
              <a:avLst/>
            </a:prstGeom>
            <a:solidFill>
              <a:schemeClr val="tx1">
                <a:lumMod val="95000"/>
              </a:schemeClr>
            </a:solidFill>
          </p:spPr>
        </p:pic>
      </p:grpSp>
    </p:spTree>
    <p:extLst>
      <p:ext uri="{BB962C8B-B14F-4D97-AF65-F5344CB8AC3E}">
        <p14:creationId xmlns:p14="http://schemas.microsoft.com/office/powerpoint/2010/main" val="3455246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epAI.org's image of how I spend my time in the lab; A microchip and a gun, both with sparks flying out.">
            <a:extLst>
              <a:ext uri="{FF2B5EF4-FFF2-40B4-BE49-F238E27FC236}">
                <a16:creationId xmlns:a16="http://schemas.microsoft.com/office/drawing/2014/main" id="{8D2B40F1-104F-3D04-4F78-97F2426BA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144" y="2183806"/>
            <a:ext cx="4104456" cy="4104456"/>
          </a:xfrm>
          <a:prstGeom prst="rect">
            <a:avLst/>
          </a:prstGeom>
          <a:effectLst>
            <a:softEdge rad="127000"/>
          </a:effectLst>
        </p:spPr>
      </p:pic>
      <p:sp>
        <p:nvSpPr>
          <p:cNvPr id="2" name="Title 1"/>
          <p:cNvSpPr>
            <a:spLocks noGrp="1"/>
          </p:cNvSpPr>
          <p:nvPr>
            <p:ph type="title"/>
          </p:nvPr>
        </p:nvSpPr>
        <p:spPr>
          <a:xfrm>
            <a:off x="417852" y="939229"/>
            <a:ext cx="4104456" cy="736104"/>
          </a:xfrm>
        </p:spPr>
        <p:txBody>
          <a:bodyPr rtlCol="0">
            <a:normAutofit fontScale="90000"/>
          </a:bodyPr>
          <a:lstStyle/>
          <a:p>
            <a:pPr rtl="0"/>
            <a:r>
              <a:rPr lang="en-gb" dirty="0">
                <a:solidFill>
                  <a:schemeClr val="accent1"/>
                </a:solidFill>
              </a:rPr>
              <a:t>:~$ </a:t>
            </a:r>
            <a:r>
              <a:rPr lang="en-gb" dirty="0" err="1">
                <a:solidFill>
                  <a:schemeClr val="accent1"/>
                </a:solidFill>
              </a:rPr>
              <a:t>whoami</a:t>
            </a:r>
            <a:endParaRPr dirty="0">
              <a:solidFill>
                <a:schemeClr val="accent1"/>
              </a:solidFill>
            </a:endParaRPr>
          </a:p>
        </p:txBody>
      </p:sp>
      <p:sp>
        <p:nvSpPr>
          <p:cNvPr id="3" name="Text Placeholder 2"/>
          <p:cNvSpPr>
            <a:spLocks noGrp="1"/>
          </p:cNvSpPr>
          <p:nvPr>
            <p:ph type="body" idx="1"/>
          </p:nvPr>
        </p:nvSpPr>
        <p:spPr>
          <a:xfrm>
            <a:off x="5087888" y="419125"/>
            <a:ext cx="5040560" cy="1482303"/>
          </a:xfrm>
          <a:custGeom>
            <a:avLst/>
            <a:gdLst>
              <a:gd name="connsiteX0" fmla="*/ 0 w 5040560"/>
              <a:gd name="connsiteY0" fmla="*/ 0 h 1482303"/>
              <a:gd name="connsiteX1" fmla="*/ 579664 w 5040560"/>
              <a:gd name="connsiteY1" fmla="*/ 0 h 1482303"/>
              <a:gd name="connsiteX2" fmla="*/ 1108923 w 5040560"/>
              <a:gd name="connsiteY2" fmla="*/ 0 h 1482303"/>
              <a:gd name="connsiteX3" fmla="*/ 1839804 w 5040560"/>
              <a:gd name="connsiteY3" fmla="*/ 0 h 1482303"/>
              <a:gd name="connsiteX4" fmla="*/ 2369063 w 5040560"/>
              <a:gd name="connsiteY4" fmla="*/ 0 h 1482303"/>
              <a:gd name="connsiteX5" fmla="*/ 3049539 w 5040560"/>
              <a:gd name="connsiteY5" fmla="*/ 0 h 1482303"/>
              <a:gd name="connsiteX6" fmla="*/ 3780420 w 5040560"/>
              <a:gd name="connsiteY6" fmla="*/ 0 h 1482303"/>
              <a:gd name="connsiteX7" fmla="*/ 4360084 w 5040560"/>
              <a:gd name="connsiteY7" fmla="*/ 0 h 1482303"/>
              <a:gd name="connsiteX8" fmla="*/ 5040560 w 5040560"/>
              <a:gd name="connsiteY8" fmla="*/ 0 h 1482303"/>
              <a:gd name="connsiteX9" fmla="*/ 5040560 w 5040560"/>
              <a:gd name="connsiteY9" fmla="*/ 464455 h 1482303"/>
              <a:gd name="connsiteX10" fmla="*/ 5040560 w 5040560"/>
              <a:gd name="connsiteY10" fmla="*/ 943733 h 1482303"/>
              <a:gd name="connsiteX11" fmla="*/ 5040560 w 5040560"/>
              <a:gd name="connsiteY11" fmla="*/ 1482303 h 1482303"/>
              <a:gd name="connsiteX12" fmla="*/ 4561707 w 5040560"/>
              <a:gd name="connsiteY12" fmla="*/ 1482303 h 1482303"/>
              <a:gd name="connsiteX13" fmla="*/ 3931637 w 5040560"/>
              <a:gd name="connsiteY13" fmla="*/ 1482303 h 1482303"/>
              <a:gd name="connsiteX14" fmla="*/ 3200756 w 5040560"/>
              <a:gd name="connsiteY14" fmla="*/ 1482303 h 1482303"/>
              <a:gd name="connsiteX15" fmla="*/ 2570686 w 5040560"/>
              <a:gd name="connsiteY15" fmla="*/ 1482303 h 1482303"/>
              <a:gd name="connsiteX16" fmla="*/ 1839804 w 5040560"/>
              <a:gd name="connsiteY16" fmla="*/ 1482303 h 1482303"/>
              <a:gd name="connsiteX17" fmla="*/ 1260140 w 5040560"/>
              <a:gd name="connsiteY17" fmla="*/ 1482303 h 1482303"/>
              <a:gd name="connsiteX18" fmla="*/ 730881 w 5040560"/>
              <a:gd name="connsiteY18" fmla="*/ 1482303 h 1482303"/>
              <a:gd name="connsiteX19" fmla="*/ 0 w 5040560"/>
              <a:gd name="connsiteY19" fmla="*/ 1482303 h 1482303"/>
              <a:gd name="connsiteX20" fmla="*/ 0 w 5040560"/>
              <a:gd name="connsiteY20" fmla="*/ 958556 h 1482303"/>
              <a:gd name="connsiteX21" fmla="*/ 0 w 5040560"/>
              <a:gd name="connsiteY21" fmla="*/ 464455 h 1482303"/>
              <a:gd name="connsiteX22" fmla="*/ 0 w 5040560"/>
              <a:gd name="connsiteY22" fmla="*/ 0 h 14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40560" h="1482303" fill="none" extrusionOk="0">
                <a:moveTo>
                  <a:pt x="0" y="0"/>
                </a:moveTo>
                <a:cubicBezTo>
                  <a:pt x="148751" y="23358"/>
                  <a:pt x="458222" y="-8916"/>
                  <a:pt x="579664" y="0"/>
                </a:cubicBezTo>
                <a:cubicBezTo>
                  <a:pt x="701106" y="8916"/>
                  <a:pt x="899364" y="7760"/>
                  <a:pt x="1108923" y="0"/>
                </a:cubicBezTo>
                <a:cubicBezTo>
                  <a:pt x="1318482" y="-7760"/>
                  <a:pt x="1519386" y="-2982"/>
                  <a:pt x="1839804" y="0"/>
                </a:cubicBezTo>
                <a:cubicBezTo>
                  <a:pt x="2160222" y="2982"/>
                  <a:pt x="2136571" y="-3779"/>
                  <a:pt x="2369063" y="0"/>
                </a:cubicBezTo>
                <a:cubicBezTo>
                  <a:pt x="2601555" y="3779"/>
                  <a:pt x="2739397" y="-9652"/>
                  <a:pt x="3049539" y="0"/>
                </a:cubicBezTo>
                <a:cubicBezTo>
                  <a:pt x="3359681" y="9652"/>
                  <a:pt x="3538385" y="-184"/>
                  <a:pt x="3780420" y="0"/>
                </a:cubicBezTo>
                <a:cubicBezTo>
                  <a:pt x="4022455" y="184"/>
                  <a:pt x="4154783" y="9027"/>
                  <a:pt x="4360084" y="0"/>
                </a:cubicBezTo>
                <a:cubicBezTo>
                  <a:pt x="4565385" y="-9027"/>
                  <a:pt x="4903093" y="-21937"/>
                  <a:pt x="5040560" y="0"/>
                </a:cubicBezTo>
                <a:cubicBezTo>
                  <a:pt x="5048982" y="143368"/>
                  <a:pt x="5036917" y="253558"/>
                  <a:pt x="5040560" y="464455"/>
                </a:cubicBezTo>
                <a:cubicBezTo>
                  <a:pt x="5044203" y="675352"/>
                  <a:pt x="5018871" y="704602"/>
                  <a:pt x="5040560" y="943733"/>
                </a:cubicBezTo>
                <a:cubicBezTo>
                  <a:pt x="5062249" y="1182864"/>
                  <a:pt x="5029582" y="1271735"/>
                  <a:pt x="5040560" y="1482303"/>
                </a:cubicBezTo>
                <a:cubicBezTo>
                  <a:pt x="4937470" y="1468319"/>
                  <a:pt x="4712418" y="1481368"/>
                  <a:pt x="4561707" y="1482303"/>
                </a:cubicBezTo>
                <a:cubicBezTo>
                  <a:pt x="4410996" y="1483238"/>
                  <a:pt x="4150371" y="1478273"/>
                  <a:pt x="3931637" y="1482303"/>
                </a:cubicBezTo>
                <a:cubicBezTo>
                  <a:pt x="3712903" y="1486334"/>
                  <a:pt x="3377734" y="1483462"/>
                  <a:pt x="3200756" y="1482303"/>
                </a:cubicBezTo>
                <a:cubicBezTo>
                  <a:pt x="3023778" y="1481144"/>
                  <a:pt x="2789799" y="1467871"/>
                  <a:pt x="2570686" y="1482303"/>
                </a:cubicBezTo>
                <a:cubicBezTo>
                  <a:pt x="2351573" y="1496736"/>
                  <a:pt x="2164661" y="1466206"/>
                  <a:pt x="1839804" y="1482303"/>
                </a:cubicBezTo>
                <a:cubicBezTo>
                  <a:pt x="1514947" y="1498400"/>
                  <a:pt x="1481214" y="1506912"/>
                  <a:pt x="1260140" y="1482303"/>
                </a:cubicBezTo>
                <a:cubicBezTo>
                  <a:pt x="1039066" y="1457694"/>
                  <a:pt x="956980" y="1493070"/>
                  <a:pt x="730881" y="1482303"/>
                </a:cubicBezTo>
                <a:cubicBezTo>
                  <a:pt x="504782" y="1471536"/>
                  <a:pt x="334074" y="1473955"/>
                  <a:pt x="0" y="1482303"/>
                </a:cubicBezTo>
                <a:cubicBezTo>
                  <a:pt x="-22006" y="1275895"/>
                  <a:pt x="7533" y="1155268"/>
                  <a:pt x="0" y="958556"/>
                </a:cubicBezTo>
                <a:cubicBezTo>
                  <a:pt x="-7533" y="761844"/>
                  <a:pt x="6650" y="656604"/>
                  <a:pt x="0" y="464455"/>
                </a:cubicBezTo>
                <a:cubicBezTo>
                  <a:pt x="-6650" y="272306"/>
                  <a:pt x="-4714" y="104221"/>
                  <a:pt x="0" y="0"/>
                </a:cubicBezTo>
                <a:close/>
              </a:path>
              <a:path w="5040560" h="1482303" stroke="0" extrusionOk="0">
                <a:moveTo>
                  <a:pt x="0" y="0"/>
                </a:moveTo>
                <a:cubicBezTo>
                  <a:pt x="234266" y="24644"/>
                  <a:pt x="436605" y="2570"/>
                  <a:pt x="579664" y="0"/>
                </a:cubicBezTo>
                <a:cubicBezTo>
                  <a:pt x="722723" y="-2570"/>
                  <a:pt x="885548" y="-9067"/>
                  <a:pt x="1159329" y="0"/>
                </a:cubicBezTo>
                <a:cubicBezTo>
                  <a:pt x="1433111" y="9067"/>
                  <a:pt x="1548306" y="16201"/>
                  <a:pt x="1789399" y="0"/>
                </a:cubicBezTo>
                <a:cubicBezTo>
                  <a:pt x="2030492" y="-16201"/>
                  <a:pt x="2258424" y="2684"/>
                  <a:pt x="2469874" y="0"/>
                </a:cubicBezTo>
                <a:cubicBezTo>
                  <a:pt x="2681324" y="-2684"/>
                  <a:pt x="2920398" y="-20515"/>
                  <a:pt x="3150350" y="0"/>
                </a:cubicBezTo>
                <a:cubicBezTo>
                  <a:pt x="3380302" y="20515"/>
                  <a:pt x="3429470" y="-9963"/>
                  <a:pt x="3679609" y="0"/>
                </a:cubicBezTo>
                <a:cubicBezTo>
                  <a:pt x="3929748" y="9963"/>
                  <a:pt x="3940858" y="6508"/>
                  <a:pt x="4158462" y="0"/>
                </a:cubicBezTo>
                <a:cubicBezTo>
                  <a:pt x="4376066" y="-6508"/>
                  <a:pt x="4673902" y="-12480"/>
                  <a:pt x="5040560" y="0"/>
                </a:cubicBezTo>
                <a:cubicBezTo>
                  <a:pt x="5047050" y="139576"/>
                  <a:pt x="5033422" y="236030"/>
                  <a:pt x="5040560" y="464455"/>
                </a:cubicBezTo>
                <a:cubicBezTo>
                  <a:pt x="5047698" y="692880"/>
                  <a:pt x="5029942" y="717690"/>
                  <a:pt x="5040560" y="928910"/>
                </a:cubicBezTo>
                <a:cubicBezTo>
                  <a:pt x="5051178" y="1140131"/>
                  <a:pt x="5014691" y="1220749"/>
                  <a:pt x="5040560" y="1482303"/>
                </a:cubicBezTo>
                <a:cubicBezTo>
                  <a:pt x="4781739" y="1461500"/>
                  <a:pt x="4548833" y="1504151"/>
                  <a:pt x="4410490" y="1482303"/>
                </a:cubicBezTo>
                <a:cubicBezTo>
                  <a:pt x="4272147" y="1460456"/>
                  <a:pt x="3833048" y="1507832"/>
                  <a:pt x="3679609" y="1482303"/>
                </a:cubicBezTo>
                <a:cubicBezTo>
                  <a:pt x="3526170" y="1456774"/>
                  <a:pt x="3244413" y="1476212"/>
                  <a:pt x="3049539" y="1482303"/>
                </a:cubicBezTo>
                <a:cubicBezTo>
                  <a:pt x="2854665" y="1488395"/>
                  <a:pt x="2680980" y="1481574"/>
                  <a:pt x="2419469" y="1482303"/>
                </a:cubicBezTo>
                <a:cubicBezTo>
                  <a:pt x="2157958" y="1483033"/>
                  <a:pt x="1996758" y="1472277"/>
                  <a:pt x="1839804" y="1482303"/>
                </a:cubicBezTo>
                <a:cubicBezTo>
                  <a:pt x="1682851" y="1492329"/>
                  <a:pt x="1507602" y="1479904"/>
                  <a:pt x="1360951" y="1482303"/>
                </a:cubicBezTo>
                <a:cubicBezTo>
                  <a:pt x="1214300" y="1484702"/>
                  <a:pt x="826286" y="1485590"/>
                  <a:pt x="630070" y="1482303"/>
                </a:cubicBezTo>
                <a:cubicBezTo>
                  <a:pt x="433854" y="1479016"/>
                  <a:pt x="262015" y="1483262"/>
                  <a:pt x="0" y="1482303"/>
                </a:cubicBezTo>
                <a:cubicBezTo>
                  <a:pt x="12238" y="1378731"/>
                  <a:pt x="16120" y="1167966"/>
                  <a:pt x="0" y="988202"/>
                </a:cubicBezTo>
                <a:cubicBezTo>
                  <a:pt x="-16120" y="808438"/>
                  <a:pt x="14566" y="702641"/>
                  <a:pt x="0" y="494101"/>
                </a:cubicBezTo>
                <a:cubicBezTo>
                  <a:pt x="-14566" y="285561"/>
                  <a:pt x="4922" y="133799"/>
                  <a:pt x="0" y="0"/>
                </a:cubicBezTo>
                <a:close/>
              </a:path>
            </a:pathLst>
          </a:custGeom>
          <a:solidFill>
            <a:schemeClr val="bg1"/>
          </a:solidFill>
          <a:ln>
            <a:solidFill>
              <a:schemeClr val="tx1"/>
            </a:solidFill>
            <a:extLst>
              <a:ext uri="{C807C97D-BFC1-408E-A445-0C87EB9F89A2}">
                <ask:lineSketchStyleProps xmlns:ask="http://schemas.microsoft.com/office/drawing/2018/sketchyshapes" sd="4153057476">
                  <ask:type>
                    <ask:lineSketchFreehand/>
                  </ask:type>
                </ask:lineSketchStyleProps>
              </a:ext>
            </a:extLst>
          </a:ln>
        </p:spPr>
        <p:txBody>
          <a:bodyPr rtlCol="0">
            <a:normAutofit fontScale="92500"/>
          </a:bodyPr>
          <a:lstStyle/>
          <a:p>
            <a:pPr rtl="0"/>
            <a:r>
              <a:rPr lang="en-GB" sz="4300" dirty="0">
                <a:latin typeface="Sans Serif Collection" panose="020B0502040504020204" pitchFamily="34" charset="0"/>
                <a:ea typeface="Sans Serif Collection" panose="020B0502040504020204" pitchFamily="34" charset="0"/>
                <a:cs typeface="Sans Serif Collection" panose="020B0502040504020204" pitchFamily="34" charset="0"/>
              </a:rPr>
              <a:t>@barsteward</a:t>
            </a:r>
          </a:p>
          <a:p>
            <a:pPr rtl="0"/>
            <a:r>
              <a:rPr lang="en-GB" sz="1900" dirty="0" err="1">
                <a:latin typeface="Sans Serif Collection" panose="020B0502040504020204" pitchFamily="34" charset="0"/>
                <a:ea typeface="Sans Serif Collection" panose="020B0502040504020204" pitchFamily="34" charset="0"/>
                <a:cs typeface="Sans Serif Collection" panose="020B0502040504020204" pitchFamily="34" charset="0"/>
              </a:rPr>
              <a:t>Bluesky</a:t>
            </a:r>
            <a:r>
              <a:rPr lang="en-GB" sz="1900" dirty="0">
                <a:latin typeface="Sans Serif Collection" panose="020B0502040504020204" pitchFamily="34" charset="0"/>
                <a:ea typeface="Sans Serif Collection" panose="020B0502040504020204" pitchFamily="34" charset="0"/>
                <a:cs typeface="Sans Serif Collection" panose="020B0502040504020204" pitchFamily="34" charset="0"/>
              </a:rPr>
              <a:t>:  @barsteward.bsky.social</a:t>
            </a:r>
          </a:p>
          <a:p>
            <a:pPr rtl="0"/>
            <a:r>
              <a:rPr lang="en-GB" sz="1900" dirty="0">
                <a:solidFill>
                  <a:schemeClr val="accent1">
                    <a:lumMod val="7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Mastodon: @barsteward@infosec.exchange</a:t>
            </a:r>
          </a:p>
          <a:p>
            <a:pPr rtl="0"/>
            <a:r>
              <a:rPr lang="en-GB" sz="1900" strike="sngStrike"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RIP Twitter:  @barsteward</a:t>
            </a:r>
          </a:p>
        </p:txBody>
      </p:sp>
      <p:sp>
        <p:nvSpPr>
          <p:cNvPr id="6" name="Text Placeholder 2">
            <a:extLst>
              <a:ext uri="{FF2B5EF4-FFF2-40B4-BE49-F238E27FC236}">
                <a16:creationId xmlns:a16="http://schemas.microsoft.com/office/drawing/2014/main" id="{57899EFE-C5AC-6D76-F45D-C405CBA5B953}"/>
              </a:ext>
            </a:extLst>
          </p:cNvPr>
          <p:cNvSpPr txBox="1">
            <a:spLocks/>
          </p:cNvSpPr>
          <p:nvPr/>
        </p:nvSpPr>
        <p:spPr>
          <a:xfrm>
            <a:off x="407368" y="2454375"/>
            <a:ext cx="7416824" cy="1431946"/>
          </a:xfrm>
          <a:custGeom>
            <a:avLst/>
            <a:gdLst>
              <a:gd name="connsiteX0" fmla="*/ 0 w 7416824"/>
              <a:gd name="connsiteY0" fmla="*/ 0 h 1431946"/>
              <a:gd name="connsiteX1" fmla="*/ 822593 w 7416824"/>
              <a:gd name="connsiteY1" fmla="*/ 0 h 1431946"/>
              <a:gd name="connsiteX2" fmla="*/ 1274345 w 7416824"/>
              <a:gd name="connsiteY2" fmla="*/ 0 h 1431946"/>
              <a:gd name="connsiteX3" fmla="*/ 1800265 w 7416824"/>
              <a:gd name="connsiteY3" fmla="*/ 0 h 1431946"/>
              <a:gd name="connsiteX4" fmla="*/ 2400354 w 7416824"/>
              <a:gd name="connsiteY4" fmla="*/ 0 h 1431946"/>
              <a:gd name="connsiteX5" fmla="*/ 3000442 w 7416824"/>
              <a:gd name="connsiteY5" fmla="*/ 0 h 1431946"/>
              <a:gd name="connsiteX6" fmla="*/ 3823036 w 7416824"/>
              <a:gd name="connsiteY6" fmla="*/ 0 h 1431946"/>
              <a:gd name="connsiteX7" fmla="*/ 4645629 w 7416824"/>
              <a:gd name="connsiteY7" fmla="*/ 0 h 1431946"/>
              <a:gd name="connsiteX8" fmla="*/ 5245717 w 7416824"/>
              <a:gd name="connsiteY8" fmla="*/ 0 h 1431946"/>
              <a:gd name="connsiteX9" fmla="*/ 5697469 w 7416824"/>
              <a:gd name="connsiteY9" fmla="*/ 0 h 1431946"/>
              <a:gd name="connsiteX10" fmla="*/ 6371726 w 7416824"/>
              <a:gd name="connsiteY10" fmla="*/ 0 h 1431946"/>
              <a:gd name="connsiteX11" fmla="*/ 7416824 w 7416824"/>
              <a:gd name="connsiteY11" fmla="*/ 0 h 1431946"/>
              <a:gd name="connsiteX12" fmla="*/ 7416824 w 7416824"/>
              <a:gd name="connsiteY12" fmla="*/ 491635 h 1431946"/>
              <a:gd name="connsiteX13" fmla="*/ 7416824 w 7416824"/>
              <a:gd name="connsiteY13" fmla="*/ 983270 h 1431946"/>
              <a:gd name="connsiteX14" fmla="*/ 7416824 w 7416824"/>
              <a:gd name="connsiteY14" fmla="*/ 1431946 h 1431946"/>
              <a:gd name="connsiteX15" fmla="*/ 6965072 w 7416824"/>
              <a:gd name="connsiteY15" fmla="*/ 1431946 h 1431946"/>
              <a:gd name="connsiteX16" fmla="*/ 6513320 w 7416824"/>
              <a:gd name="connsiteY16" fmla="*/ 1431946 h 1431946"/>
              <a:gd name="connsiteX17" fmla="*/ 5987400 w 7416824"/>
              <a:gd name="connsiteY17" fmla="*/ 1431946 h 1431946"/>
              <a:gd name="connsiteX18" fmla="*/ 5461479 w 7416824"/>
              <a:gd name="connsiteY18" fmla="*/ 1431946 h 1431946"/>
              <a:gd name="connsiteX19" fmla="*/ 4861391 w 7416824"/>
              <a:gd name="connsiteY19" fmla="*/ 1431946 h 1431946"/>
              <a:gd name="connsiteX20" fmla="*/ 4038798 w 7416824"/>
              <a:gd name="connsiteY20" fmla="*/ 1431946 h 1431946"/>
              <a:gd name="connsiteX21" fmla="*/ 3364541 w 7416824"/>
              <a:gd name="connsiteY21" fmla="*/ 1431946 h 1431946"/>
              <a:gd name="connsiteX22" fmla="*/ 2838621 w 7416824"/>
              <a:gd name="connsiteY22" fmla="*/ 1431946 h 1431946"/>
              <a:gd name="connsiteX23" fmla="*/ 2238532 w 7416824"/>
              <a:gd name="connsiteY23" fmla="*/ 1431946 h 1431946"/>
              <a:gd name="connsiteX24" fmla="*/ 1638444 w 7416824"/>
              <a:gd name="connsiteY24" fmla="*/ 1431946 h 1431946"/>
              <a:gd name="connsiteX25" fmla="*/ 1038355 w 7416824"/>
              <a:gd name="connsiteY25" fmla="*/ 1431946 h 1431946"/>
              <a:gd name="connsiteX26" fmla="*/ 586603 w 7416824"/>
              <a:gd name="connsiteY26" fmla="*/ 1431946 h 1431946"/>
              <a:gd name="connsiteX27" fmla="*/ 0 w 7416824"/>
              <a:gd name="connsiteY27" fmla="*/ 1431946 h 1431946"/>
              <a:gd name="connsiteX28" fmla="*/ 0 w 7416824"/>
              <a:gd name="connsiteY28" fmla="*/ 997589 h 1431946"/>
              <a:gd name="connsiteX29" fmla="*/ 0 w 7416824"/>
              <a:gd name="connsiteY29" fmla="*/ 520274 h 1431946"/>
              <a:gd name="connsiteX30" fmla="*/ 0 w 7416824"/>
              <a:gd name="connsiteY30" fmla="*/ 0 h 143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416824" h="1431946" fill="none" extrusionOk="0">
                <a:moveTo>
                  <a:pt x="0" y="0"/>
                </a:moveTo>
                <a:cubicBezTo>
                  <a:pt x="183099" y="8200"/>
                  <a:pt x="628617" y="7037"/>
                  <a:pt x="822593" y="0"/>
                </a:cubicBezTo>
                <a:cubicBezTo>
                  <a:pt x="1016569" y="-7037"/>
                  <a:pt x="1171174" y="-1997"/>
                  <a:pt x="1274345" y="0"/>
                </a:cubicBezTo>
                <a:cubicBezTo>
                  <a:pt x="1377516" y="1997"/>
                  <a:pt x="1577033" y="-1511"/>
                  <a:pt x="1800265" y="0"/>
                </a:cubicBezTo>
                <a:cubicBezTo>
                  <a:pt x="2023497" y="1511"/>
                  <a:pt x="2227236" y="18760"/>
                  <a:pt x="2400354" y="0"/>
                </a:cubicBezTo>
                <a:cubicBezTo>
                  <a:pt x="2573472" y="-18760"/>
                  <a:pt x="2840996" y="-4012"/>
                  <a:pt x="3000442" y="0"/>
                </a:cubicBezTo>
                <a:cubicBezTo>
                  <a:pt x="3159888" y="4012"/>
                  <a:pt x="3417504" y="-11180"/>
                  <a:pt x="3823036" y="0"/>
                </a:cubicBezTo>
                <a:cubicBezTo>
                  <a:pt x="4228568" y="11180"/>
                  <a:pt x="4326699" y="-4984"/>
                  <a:pt x="4645629" y="0"/>
                </a:cubicBezTo>
                <a:cubicBezTo>
                  <a:pt x="4964559" y="4984"/>
                  <a:pt x="5040558" y="-14626"/>
                  <a:pt x="5245717" y="0"/>
                </a:cubicBezTo>
                <a:cubicBezTo>
                  <a:pt x="5450876" y="14626"/>
                  <a:pt x="5495234" y="12529"/>
                  <a:pt x="5697469" y="0"/>
                </a:cubicBezTo>
                <a:cubicBezTo>
                  <a:pt x="5899704" y="-12529"/>
                  <a:pt x="6153062" y="16609"/>
                  <a:pt x="6371726" y="0"/>
                </a:cubicBezTo>
                <a:cubicBezTo>
                  <a:pt x="6590390" y="-16609"/>
                  <a:pt x="6916078" y="34592"/>
                  <a:pt x="7416824" y="0"/>
                </a:cubicBezTo>
                <a:cubicBezTo>
                  <a:pt x="7422768" y="158027"/>
                  <a:pt x="7437560" y="328986"/>
                  <a:pt x="7416824" y="491635"/>
                </a:cubicBezTo>
                <a:cubicBezTo>
                  <a:pt x="7396088" y="654285"/>
                  <a:pt x="7398335" y="759477"/>
                  <a:pt x="7416824" y="983270"/>
                </a:cubicBezTo>
                <a:cubicBezTo>
                  <a:pt x="7435313" y="1207064"/>
                  <a:pt x="7428108" y="1218323"/>
                  <a:pt x="7416824" y="1431946"/>
                </a:cubicBezTo>
                <a:cubicBezTo>
                  <a:pt x="7279015" y="1425297"/>
                  <a:pt x="7154101" y="1421882"/>
                  <a:pt x="6965072" y="1431946"/>
                </a:cubicBezTo>
                <a:cubicBezTo>
                  <a:pt x="6776043" y="1442010"/>
                  <a:pt x="6680497" y="1417419"/>
                  <a:pt x="6513320" y="1431946"/>
                </a:cubicBezTo>
                <a:cubicBezTo>
                  <a:pt x="6346143" y="1446473"/>
                  <a:pt x="6110157" y="1420814"/>
                  <a:pt x="5987400" y="1431946"/>
                </a:cubicBezTo>
                <a:cubicBezTo>
                  <a:pt x="5864643" y="1443078"/>
                  <a:pt x="5701406" y="1410945"/>
                  <a:pt x="5461479" y="1431946"/>
                </a:cubicBezTo>
                <a:cubicBezTo>
                  <a:pt x="5221552" y="1452947"/>
                  <a:pt x="5001257" y="1444305"/>
                  <a:pt x="4861391" y="1431946"/>
                </a:cubicBezTo>
                <a:cubicBezTo>
                  <a:pt x="4721525" y="1419587"/>
                  <a:pt x="4409276" y="1412359"/>
                  <a:pt x="4038798" y="1431946"/>
                </a:cubicBezTo>
                <a:cubicBezTo>
                  <a:pt x="3668320" y="1451533"/>
                  <a:pt x="3524734" y="1438931"/>
                  <a:pt x="3364541" y="1431946"/>
                </a:cubicBezTo>
                <a:cubicBezTo>
                  <a:pt x="3204348" y="1424961"/>
                  <a:pt x="3095499" y="1444269"/>
                  <a:pt x="2838621" y="1431946"/>
                </a:cubicBezTo>
                <a:cubicBezTo>
                  <a:pt x="2581743" y="1419623"/>
                  <a:pt x="2538090" y="1427781"/>
                  <a:pt x="2238532" y="1431946"/>
                </a:cubicBezTo>
                <a:cubicBezTo>
                  <a:pt x="1938974" y="1436111"/>
                  <a:pt x="1770400" y="1436824"/>
                  <a:pt x="1638444" y="1431946"/>
                </a:cubicBezTo>
                <a:cubicBezTo>
                  <a:pt x="1506488" y="1427068"/>
                  <a:pt x="1337276" y="1461281"/>
                  <a:pt x="1038355" y="1431946"/>
                </a:cubicBezTo>
                <a:cubicBezTo>
                  <a:pt x="739434" y="1402611"/>
                  <a:pt x="772404" y="1441059"/>
                  <a:pt x="586603" y="1431946"/>
                </a:cubicBezTo>
                <a:cubicBezTo>
                  <a:pt x="400802" y="1422833"/>
                  <a:pt x="193178" y="1457793"/>
                  <a:pt x="0" y="1431946"/>
                </a:cubicBezTo>
                <a:cubicBezTo>
                  <a:pt x="-497" y="1326949"/>
                  <a:pt x="-21403" y="1198706"/>
                  <a:pt x="0" y="997589"/>
                </a:cubicBezTo>
                <a:cubicBezTo>
                  <a:pt x="21403" y="796472"/>
                  <a:pt x="-19661" y="670012"/>
                  <a:pt x="0" y="520274"/>
                </a:cubicBezTo>
                <a:cubicBezTo>
                  <a:pt x="19661" y="370537"/>
                  <a:pt x="10578" y="106685"/>
                  <a:pt x="0" y="0"/>
                </a:cubicBezTo>
                <a:close/>
              </a:path>
              <a:path w="7416824" h="1431946" stroke="0" extrusionOk="0">
                <a:moveTo>
                  <a:pt x="0" y="0"/>
                </a:moveTo>
                <a:cubicBezTo>
                  <a:pt x="239415" y="-12886"/>
                  <a:pt x="352326" y="-12118"/>
                  <a:pt x="600088" y="0"/>
                </a:cubicBezTo>
                <a:cubicBezTo>
                  <a:pt x="847850" y="12118"/>
                  <a:pt x="967386" y="21055"/>
                  <a:pt x="1200177" y="0"/>
                </a:cubicBezTo>
                <a:cubicBezTo>
                  <a:pt x="1432968" y="-21055"/>
                  <a:pt x="1636703" y="16924"/>
                  <a:pt x="1874434" y="0"/>
                </a:cubicBezTo>
                <a:cubicBezTo>
                  <a:pt x="2112165" y="-16924"/>
                  <a:pt x="2260031" y="-30856"/>
                  <a:pt x="2622859" y="0"/>
                </a:cubicBezTo>
                <a:cubicBezTo>
                  <a:pt x="2985687" y="30856"/>
                  <a:pt x="3161376" y="21775"/>
                  <a:pt x="3371284" y="0"/>
                </a:cubicBezTo>
                <a:cubicBezTo>
                  <a:pt x="3581193" y="-21775"/>
                  <a:pt x="3739789" y="570"/>
                  <a:pt x="3897204" y="0"/>
                </a:cubicBezTo>
                <a:cubicBezTo>
                  <a:pt x="4054619" y="-570"/>
                  <a:pt x="4214123" y="114"/>
                  <a:pt x="4348956" y="0"/>
                </a:cubicBezTo>
                <a:cubicBezTo>
                  <a:pt x="4483789" y="-114"/>
                  <a:pt x="4821246" y="-29715"/>
                  <a:pt x="4949044" y="0"/>
                </a:cubicBezTo>
                <a:cubicBezTo>
                  <a:pt x="5076842" y="29715"/>
                  <a:pt x="5348365" y="22632"/>
                  <a:pt x="5474965" y="0"/>
                </a:cubicBezTo>
                <a:cubicBezTo>
                  <a:pt x="5601565" y="-22632"/>
                  <a:pt x="5927160" y="18002"/>
                  <a:pt x="6223390" y="0"/>
                </a:cubicBezTo>
                <a:cubicBezTo>
                  <a:pt x="6519621" y="-18002"/>
                  <a:pt x="6539160" y="-24326"/>
                  <a:pt x="6749310" y="0"/>
                </a:cubicBezTo>
                <a:cubicBezTo>
                  <a:pt x="6959460" y="24326"/>
                  <a:pt x="7199180" y="28861"/>
                  <a:pt x="7416824" y="0"/>
                </a:cubicBezTo>
                <a:cubicBezTo>
                  <a:pt x="7405140" y="227175"/>
                  <a:pt x="7429031" y="284927"/>
                  <a:pt x="7416824" y="477315"/>
                </a:cubicBezTo>
                <a:cubicBezTo>
                  <a:pt x="7404617" y="669703"/>
                  <a:pt x="7440675" y="811710"/>
                  <a:pt x="7416824" y="983270"/>
                </a:cubicBezTo>
                <a:cubicBezTo>
                  <a:pt x="7392973" y="1154831"/>
                  <a:pt x="7405003" y="1214412"/>
                  <a:pt x="7416824" y="1431946"/>
                </a:cubicBezTo>
                <a:cubicBezTo>
                  <a:pt x="7132223" y="1406472"/>
                  <a:pt x="7037454" y="1422963"/>
                  <a:pt x="6668399" y="1431946"/>
                </a:cubicBezTo>
                <a:cubicBezTo>
                  <a:pt x="6299345" y="1440929"/>
                  <a:pt x="6330087" y="1413291"/>
                  <a:pt x="6216647" y="1431946"/>
                </a:cubicBezTo>
                <a:cubicBezTo>
                  <a:pt x="6103207" y="1450601"/>
                  <a:pt x="5755227" y="1457159"/>
                  <a:pt x="5394054" y="1431946"/>
                </a:cubicBezTo>
                <a:cubicBezTo>
                  <a:pt x="5032881" y="1406733"/>
                  <a:pt x="4961618" y="1399902"/>
                  <a:pt x="4571461" y="1431946"/>
                </a:cubicBezTo>
                <a:cubicBezTo>
                  <a:pt x="4181304" y="1463990"/>
                  <a:pt x="4137759" y="1434883"/>
                  <a:pt x="3897204" y="1431946"/>
                </a:cubicBezTo>
                <a:cubicBezTo>
                  <a:pt x="3656649" y="1429009"/>
                  <a:pt x="3482101" y="1471400"/>
                  <a:pt x="3074611" y="1431946"/>
                </a:cubicBezTo>
                <a:cubicBezTo>
                  <a:pt x="2667121" y="1392492"/>
                  <a:pt x="2474992" y="1404610"/>
                  <a:pt x="2252017" y="1431946"/>
                </a:cubicBezTo>
                <a:cubicBezTo>
                  <a:pt x="2029042" y="1459282"/>
                  <a:pt x="1772926" y="1424529"/>
                  <a:pt x="1577761" y="1431946"/>
                </a:cubicBezTo>
                <a:cubicBezTo>
                  <a:pt x="1382596" y="1439363"/>
                  <a:pt x="1283951" y="1414493"/>
                  <a:pt x="1051840" y="1431946"/>
                </a:cubicBezTo>
                <a:cubicBezTo>
                  <a:pt x="819729" y="1449399"/>
                  <a:pt x="376682" y="1439816"/>
                  <a:pt x="0" y="1431946"/>
                </a:cubicBezTo>
                <a:cubicBezTo>
                  <a:pt x="7294" y="1300733"/>
                  <a:pt x="20419" y="1089797"/>
                  <a:pt x="0" y="925992"/>
                </a:cubicBezTo>
                <a:cubicBezTo>
                  <a:pt x="-20419" y="762187"/>
                  <a:pt x="-9999" y="673442"/>
                  <a:pt x="0" y="448676"/>
                </a:cubicBezTo>
                <a:cubicBezTo>
                  <a:pt x="9999" y="223910"/>
                  <a:pt x="4509" y="122806"/>
                  <a:pt x="0" y="0"/>
                </a:cubicBezTo>
                <a:close/>
              </a:path>
            </a:pathLst>
          </a:custGeom>
          <a:ln>
            <a:noFill/>
            <a:extLst>
              <a:ext uri="{C807C97D-BFC1-408E-A445-0C87EB9F89A2}">
                <ask:lineSketchStyleProps xmlns:ask="http://schemas.microsoft.com/office/drawing/2018/sketchyshapes" sd="4153057476">
                  <a:prstGeom prst="rect">
                    <a:avLst/>
                  </a:prstGeom>
                  <ask:type>
                    <ask:lineSketchFreehand/>
                  </ask:type>
                </ask:lineSketchStyleProps>
              </a:ext>
            </a:extLst>
          </a:ln>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Font typeface="Arial" pitchFamily="34" charset="0"/>
              <a:buNone/>
              <a:defRPr sz="2000" kern="1200">
                <a:solidFill>
                  <a:schemeClr val="accent1"/>
                </a:solidFill>
                <a:latin typeface="+mj-lt"/>
                <a:ea typeface="+mn-ea"/>
                <a:cs typeface="+mn-cs"/>
              </a:defRPr>
            </a:lvl1pPr>
            <a:lvl2pPr marL="457200" indent="0" algn="l" defTabSz="914400" rtl="0" eaLnBrk="1" latinLnBrk="0" hangingPunct="1">
              <a:lnSpc>
                <a:spcPct val="90000"/>
              </a:lnSpc>
              <a:spcBef>
                <a:spcPts val="1000"/>
              </a:spcBef>
              <a:buClr>
                <a:schemeClr val="accent1"/>
              </a:buClr>
              <a:buFont typeface="Arial" pitchFamily="34" charset="0"/>
              <a:buNone/>
              <a:defRPr sz="2000" kern="1200">
                <a:solidFill>
                  <a:schemeClr val="tx1">
                    <a:lumMod val="85000"/>
                  </a:schemeClr>
                </a:solidFill>
                <a:latin typeface="+mn-lt"/>
                <a:ea typeface="+mn-ea"/>
                <a:cs typeface="+mn-cs"/>
              </a:defRPr>
            </a:lvl2pPr>
            <a:lvl3pPr marL="914400" indent="0" algn="l" defTabSz="914400" rtl="0" eaLnBrk="1" latinLnBrk="0" hangingPunct="1">
              <a:lnSpc>
                <a:spcPct val="90000"/>
              </a:lnSpc>
              <a:spcBef>
                <a:spcPts val="800"/>
              </a:spcBef>
              <a:buClr>
                <a:schemeClr val="accent1"/>
              </a:buClr>
              <a:buFont typeface="Arial" pitchFamily="34" charset="0"/>
              <a:buNone/>
              <a:defRPr sz="1800" kern="1200">
                <a:solidFill>
                  <a:schemeClr val="tx1">
                    <a:lumMod val="85000"/>
                  </a:schemeClr>
                </a:solidFill>
                <a:latin typeface="+mn-lt"/>
                <a:ea typeface="+mn-ea"/>
                <a:cs typeface="+mn-cs"/>
              </a:defRPr>
            </a:lvl3pPr>
            <a:lvl4pPr marL="13716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4pPr>
            <a:lvl5pPr marL="1828800" indent="0" algn="l" defTabSz="914400" rtl="0" eaLnBrk="1" latinLnBrk="0" hangingPunct="1">
              <a:lnSpc>
                <a:spcPct val="90000"/>
              </a:lnSpc>
              <a:spcBef>
                <a:spcPts val="800"/>
              </a:spcBef>
              <a:buClr>
                <a:schemeClr val="accent1"/>
              </a:buClr>
              <a:buFont typeface="Arial" pitchFamily="34" charset="0"/>
              <a:buNone/>
              <a:defRPr sz="1600" kern="1200">
                <a:solidFill>
                  <a:schemeClr val="tx1">
                    <a:lumMod val="85000"/>
                  </a:schemeClr>
                </a:solidFill>
                <a:latin typeface="+mn-lt"/>
                <a:ea typeface="+mn-ea"/>
                <a:cs typeface="+mn-cs"/>
              </a:defRPr>
            </a:lvl5pPr>
            <a:lvl6pPr marL="22860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en-GB" sz="3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I’m employed to torture silicon chips until they give up their secrets,</a:t>
            </a:r>
          </a:p>
          <a:p>
            <a:r>
              <a:rPr lang="en-GB" sz="3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or agree that they work for me now.</a:t>
            </a:r>
          </a:p>
        </p:txBody>
      </p:sp>
      <p:sp>
        <p:nvSpPr>
          <p:cNvPr id="10" name="TextBox 9">
            <a:extLst>
              <a:ext uri="{FF2B5EF4-FFF2-40B4-BE49-F238E27FC236}">
                <a16:creationId xmlns:a16="http://schemas.microsoft.com/office/drawing/2014/main" id="{271C40CF-6B8D-97C3-1992-405666B8F2AE}"/>
              </a:ext>
            </a:extLst>
          </p:cNvPr>
          <p:cNvSpPr txBox="1"/>
          <p:nvPr/>
        </p:nvSpPr>
        <p:spPr>
          <a:xfrm>
            <a:off x="1219633" y="6288262"/>
            <a:ext cx="7272808" cy="461665"/>
          </a:xfrm>
          <a:prstGeom prst="rect">
            <a:avLst/>
          </a:prstGeom>
          <a:noFill/>
        </p:spPr>
        <p:txBody>
          <a:bodyPr wrap="square">
            <a:spAutoFit/>
          </a:bodyPr>
          <a:lstStyle/>
          <a:p>
            <a:r>
              <a:rPr lang="en-GB" sz="2400" dirty="0">
                <a:solidFill>
                  <a:srgbClr val="FF0000"/>
                </a:solidFill>
              </a:rPr>
              <a:t>This talk does not represent the views of my employer!</a:t>
            </a:r>
            <a:endParaRPr lang="en-GB" sz="1100" dirty="0">
              <a:solidFill>
                <a:srgbClr val="FF0000"/>
              </a:solidFill>
            </a:endParaRPr>
          </a:p>
        </p:txBody>
      </p:sp>
      <p:pic>
        <p:nvPicPr>
          <p:cNvPr id="5" name="Picture 4" descr="A clay character called Morph with arms outstretched. Aardman Animations Limited&#10; &#10;Image used under licence: https://creativecommons.org/licenses/by/4.0/&#10;Image source:&#10;Science Museum Group. Model of 'Morph'. 1999-5162 Science Museum Group Collection Online. Accessed 21 November 2024. https://collection.sciencemuseumgroup.org.uk/objects/co8180635/model-of-morph.">
            <a:extLst>
              <a:ext uri="{FF2B5EF4-FFF2-40B4-BE49-F238E27FC236}">
                <a16:creationId xmlns:a16="http://schemas.microsoft.com/office/drawing/2014/main" id="{DE746B9B-DAE5-C487-8C3C-1FFBE337C2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4303" y="419125"/>
            <a:ext cx="1192297" cy="1666901"/>
          </a:xfrm>
          <a:custGeom>
            <a:avLst/>
            <a:gdLst>
              <a:gd name="connsiteX0" fmla="*/ 0 w 1192297"/>
              <a:gd name="connsiteY0" fmla="*/ 0 h 1666901"/>
              <a:gd name="connsiteX1" fmla="*/ 584226 w 1192297"/>
              <a:gd name="connsiteY1" fmla="*/ 0 h 1666901"/>
              <a:gd name="connsiteX2" fmla="*/ 1192297 w 1192297"/>
              <a:gd name="connsiteY2" fmla="*/ 0 h 1666901"/>
              <a:gd name="connsiteX3" fmla="*/ 1192297 w 1192297"/>
              <a:gd name="connsiteY3" fmla="*/ 555634 h 1666901"/>
              <a:gd name="connsiteX4" fmla="*/ 1192297 w 1192297"/>
              <a:gd name="connsiteY4" fmla="*/ 1111267 h 1666901"/>
              <a:gd name="connsiteX5" fmla="*/ 1192297 w 1192297"/>
              <a:gd name="connsiteY5" fmla="*/ 1666901 h 1666901"/>
              <a:gd name="connsiteX6" fmla="*/ 596149 w 1192297"/>
              <a:gd name="connsiteY6" fmla="*/ 1666901 h 1666901"/>
              <a:gd name="connsiteX7" fmla="*/ 0 w 1192297"/>
              <a:gd name="connsiteY7" fmla="*/ 1666901 h 1666901"/>
              <a:gd name="connsiteX8" fmla="*/ 0 w 1192297"/>
              <a:gd name="connsiteY8" fmla="*/ 1144605 h 1666901"/>
              <a:gd name="connsiteX9" fmla="*/ 0 w 1192297"/>
              <a:gd name="connsiteY9" fmla="*/ 605641 h 1666901"/>
              <a:gd name="connsiteX10" fmla="*/ 0 w 1192297"/>
              <a:gd name="connsiteY10" fmla="*/ 0 h 166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92297" h="1666901" fill="none" extrusionOk="0">
                <a:moveTo>
                  <a:pt x="0" y="0"/>
                </a:moveTo>
                <a:cubicBezTo>
                  <a:pt x="260627" y="-39810"/>
                  <a:pt x="338603" y="6779"/>
                  <a:pt x="584226" y="0"/>
                </a:cubicBezTo>
                <a:cubicBezTo>
                  <a:pt x="829849" y="-6779"/>
                  <a:pt x="937484" y="52483"/>
                  <a:pt x="1192297" y="0"/>
                </a:cubicBezTo>
                <a:cubicBezTo>
                  <a:pt x="1249651" y="143254"/>
                  <a:pt x="1158502" y="338912"/>
                  <a:pt x="1192297" y="555634"/>
                </a:cubicBezTo>
                <a:cubicBezTo>
                  <a:pt x="1226092" y="772356"/>
                  <a:pt x="1147049" y="961667"/>
                  <a:pt x="1192297" y="1111267"/>
                </a:cubicBezTo>
                <a:cubicBezTo>
                  <a:pt x="1237545" y="1260867"/>
                  <a:pt x="1163593" y="1482736"/>
                  <a:pt x="1192297" y="1666901"/>
                </a:cubicBezTo>
                <a:cubicBezTo>
                  <a:pt x="920278" y="1689086"/>
                  <a:pt x="859789" y="1651037"/>
                  <a:pt x="596149" y="1666901"/>
                </a:cubicBezTo>
                <a:cubicBezTo>
                  <a:pt x="332509" y="1682765"/>
                  <a:pt x="130639" y="1615279"/>
                  <a:pt x="0" y="1666901"/>
                </a:cubicBezTo>
                <a:cubicBezTo>
                  <a:pt x="-13921" y="1452627"/>
                  <a:pt x="26644" y="1351042"/>
                  <a:pt x="0" y="1144605"/>
                </a:cubicBezTo>
                <a:cubicBezTo>
                  <a:pt x="-26644" y="938168"/>
                  <a:pt x="4315" y="870529"/>
                  <a:pt x="0" y="605641"/>
                </a:cubicBezTo>
                <a:cubicBezTo>
                  <a:pt x="-4315" y="340753"/>
                  <a:pt x="45085" y="139492"/>
                  <a:pt x="0" y="0"/>
                </a:cubicBezTo>
                <a:close/>
              </a:path>
              <a:path w="1192297" h="1666901" stroke="0" extrusionOk="0">
                <a:moveTo>
                  <a:pt x="0" y="0"/>
                </a:moveTo>
                <a:cubicBezTo>
                  <a:pt x="126903" y="-40509"/>
                  <a:pt x="381295" y="68769"/>
                  <a:pt x="584226" y="0"/>
                </a:cubicBezTo>
                <a:cubicBezTo>
                  <a:pt x="787157" y="-68769"/>
                  <a:pt x="970129" y="20771"/>
                  <a:pt x="1192297" y="0"/>
                </a:cubicBezTo>
                <a:cubicBezTo>
                  <a:pt x="1254955" y="145201"/>
                  <a:pt x="1163884" y="312889"/>
                  <a:pt x="1192297" y="588972"/>
                </a:cubicBezTo>
                <a:cubicBezTo>
                  <a:pt x="1220710" y="865055"/>
                  <a:pt x="1157132" y="986526"/>
                  <a:pt x="1192297" y="1144605"/>
                </a:cubicBezTo>
                <a:cubicBezTo>
                  <a:pt x="1227462" y="1302684"/>
                  <a:pt x="1186553" y="1511000"/>
                  <a:pt x="1192297" y="1666901"/>
                </a:cubicBezTo>
                <a:cubicBezTo>
                  <a:pt x="1013050" y="1732863"/>
                  <a:pt x="864802" y="1614466"/>
                  <a:pt x="619994" y="1666901"/>
                </a:cubicBezTo>
                <a:cubicBezTo>
                  <a:pt x="375186" y="1719336"/>
                  <a:pt x="231606" y="1619218"/>
                  <a:pt x="0" y="1666901"/>
                </a:cubicBezTo>
                <a:cubicBezTo>
                  <a:pt x="-25042" y="1441717"/>
                  <a:pt x="12819" y="1265339"/>
                  <a:pt x="0" y="1077929"/>
                </a:cubicBezTo>
                <a:cubicBezTo>
                  <a:pt x="-12819" y="890519"/>
                  <a:pt x="56565" y="638221"/>
                  <a:pt x="0" y="488958"/>
                </a:cubicBezTo>
                <a:cubicBezTo>
                  <a:pt x="-56565" y="339695"/>
                  <a:pt x="49288" y="227121"/>
                  <a:pt x="0" y="0"/>
                </a:cubicBezTo>
                <a:close/>
              </a:path>
            </a:pathLst>
          </a:custGeom>
          <a:ln w="127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7" name="TextBox 6">
            <a:extLst>
              <a:ext uri="{FF2B5EF4-FFF2-40B4-BE49-F238E27FC236}">
                <a16:creationId xmlns:a16="http://schemas.microsoft.com/office/drawing/2014/main" id="{2041BB61-8536-940D-6320-8A6E574D486F}"/>
              </a:ext>
            </a:extLst>
          </p:cNvPr>
          <p:cNvSpPr txBox="1"/>
          <p:nvPr/>
        </p:nvSpPr>
        <p:spPr>
          <a:xfrm flipH="1">
            <a:off x="400346" y="3963907"/>
            <a:ext cx="8568952" cy="2246769"/>
          </a:xfrm>
          <a:prstGeom prst="rect">
            <a:avLst/>
          </a:prstGeom>
          <a:noFill/>
        </p:spPr>
        <p:txBody>
          <a:bodyPr wrap="square">
            <a:spAutoFit/>
          </a:bodyPr>
          <a:lstStyle/>
          <a:p>
            <a:r>
              <a:rPr lang="en-GB" sz="2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Hardware penetration testing of claims about </a:t>
            </a:r>
          </a:p>
          <a:p>
            <a:pPr marL="171450" indent="-171450">
              <a:buFont typeface="Arial" panose="020B0604020202020204" pitchFamily="34" charset="0"/>
              <a:buChar char="•"/>
            </a:pPr>
            <a:r>
              <a:rPr lang="en-GB" sz="2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Secure Boot</a:t>
            </a:r>
          </a:p>
          <a:p>
            <a:pPr marL="171450" indent="-171450">
              <a:buFont typeface="Arial" panose="020B0604020202020204" pitchFamily="34" charset="0"/>
              <a:buChar char="•"/>
            </a:pPr>
            <a:r>
              <a:rPr lang="en-GB" sz="2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Flash Read Protection</a:t>
            </a:r>
          </a:p>
          <a:p>
            <a:pPr marL="171450" indent="-171450">
              <a:buFont typeface="Arial" panose="020B0604020202020204" pitchFamily="34" charset="0"/>
              <a:buChar char="•"/>
            </a:pPr>
            <a:r>
              <a:rPr lang="en-GB" sz="2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Debug Protection</a:t>
            </a:r>
          </a:p>
          <a:p>
            <a:pPr marL="171450" indent="-171450">
              <a:buFont typeface="Arial" panose="020B0604020202020204" pitchFamily="34" charset="0"/>
              <a:buChar char="•"/>
            </a:pPr>
            <a:r>
              <a:rPr lang="en-GB" sz="2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(and side-channel analysis resistance)</a:t>
            </a:r>
          </a:p>
        </p:txBody>
      </p:sp>
    </p:spTree>
    <p:extLst>
      <p:ext uri="{BB962C8B-B14F-4D97-AF65-F5344CB8AC3E}">
        <p14:creationId xmlns:p14="http://schemas.microsoft.com/office/powerpoint/2010/main" val="1272719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5563113"/>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118101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E657-D502-B73F-02A8-9FF0035C5720}"/>
              </a:ext>
            </a:extLst>
          </p:cNvPr>
          <p:cNvSpPr>
            <a:spLocks noGrp="1"/>
          </p:cNvSpPr>
          <p:nvPr>
            <p:ph type="title"/>
          </p:nvPr>
        </p:nvSpPr>
        <p:spPr>
          <a:xfrm>
            <a:off x="839416" y="404664"/>
            <a:ext cx="9144000" cy="595536"/>
          </a:xfrm>
        </p:spPr>
        <p:txBody>
          <a:bodyPr/>
          <a:lstStyle/>
          <a:p>
            <a:r>
              <a:rPr lang="en-GB" dirty="0"/>
              <a:t>Invasive attacks(if time!)</a:t>
            </a:r>
          </a:p>
        </p:txBody>
      </p:sp>
      <p:sp>
        <p:nvSpPr>
          <p:cNvPr id="4" name="Text Placeholder 2">
            <a:extLst>
              <a:ext uri="{FF2B5EF4-FFF2-40B4-BE49-F238E27FC236}">
                <a16:creationId xmlns:a16="http://schemas.microsoft.com/office/drawing/2014/main" id="{51A95B01-3D71-1D91-963A-66ABD70864EF}"/>
              </a:ext>
            </a:extLst>
          </p:cNvPr>
          <p:cNvSpPr txBox="1">
            <a:spLocks/>
          </p:cNvSpPr>
          <p:nvPr/>
        </p:nvSpPr>
        <p:spPr>
          <a:xfrm>
            <a:off x="574812" y="1560701"/>
            <a:ext cx="10849780" cy="2676456"/>
          </a:xfrm>
          <a:prstGeom prst="rect">
            <a:avLst/>
          </a:prstGeom>
        </p:spPr>
        <p:txBody>
          <a:bodyPr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Decapsulation and optical read of ROM</a:t>
            </a:r>
          </a:p>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Micro-probing to connect to internal signals or to connect/disconnect internal lines</a:t>
            </a:r>
          </a:p>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Body Bias Injection: voltage glitch to the ground plane inside the chip – this raises the </a:t>
            </a:r>
            <a:r>
              <a:rPr lang="en-GB" sz="2400" dirty="0" err="1">
                <a:latin typeface="Sans Serif Collection" panose="020B0502040504020204" pitchFamily="34" charset="0"/>
                <a:ea typeface="Sans Serif Collection" panose="020B0502040504020204" pitchFamily="34" charset="0"/>
                <a:cs typeface="Sans Serif Collection" panose="020B0502040504020204" pitchFamily="34" charset="0"/>
              </a:rPr>
              <a:t>Gnd</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voltage and can cause localised data misreads due to the reduced potential difference between </a:t>
            </a:r>
            <a:r>
              <a:rPr lang="en-GB" sz="2400" dirty="0" err="1">
                <a:latin typeface="Sans Serif Collection" panose="020B0502040504020204" pitchFamily="34" charset="0"/>
                <a:ea typeface="Sans Serif Collection" panose="020B0502040504020204" pitchFamily="34" charset="0"/>
                <a:cs typeface="Sans Serif Collection" panose="020B0502040504020204" pitchFamily="34" charset="0"/>
              </a:rPr>
              <a:t>Gnd</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and core voltage.</a:t>
            </a:r>
          </a:p>
          <a:p>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4226627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E657-D502-B73F-02A8-9FF0035C5720}"/>
              </a:ext>
            </a:extLst>
          </p:cNvPr>
          <p:cNvSpPr>
            <a:spLocks noGrp="1"/>
          </p:cNvSpPr>
          <p:nvPr>
            <p:ph type="title"/>
          </p:nvPr>
        </p:nvSpPr>
        <p:spPr>
          <a:xfrm>
            <a:off x="1524000" y="457200"/>
            <a:ext cx="9144000" cy="595536"/>
          </a:xfrm>
        </p:spPr>
        <p:txBody>
          <a:bodyPr/>
          <a:lstStyle/>
          <a:p>
            <a:r>
              <a:rPr lang="en-GB" dirty="0"/>
              <a:t>Side Channel Analysis (if time!)</a:t>
            </a:r>
          </a:p>
        </p:txBody>
      </p:sp>
      <p:pic>
        <p:nvPicPr>
          <p:cNvPr id="5" name="Picture 4">
            <a:extLst>
              <a:ext uri="{FF2B5EF4-FFF2-40B4-BE49-F238E27FC236}">
                <a16:creationId xmlns:a16="http://schemas.microsoft.com/office/drawing/2014/main" id="{8D7D11F3-3082-5061-0832-C771F3750CAB}"/>
              </a:ext>
            </a:extLst>
          </p:cNvPr>
          <p:cNvPicPr>
            <a:picLocks noChangeAspect="1"/>
          </p:cNvPicPr>
          <p:nvPr/>
        </p:nvPicPr>
        <p:blipFill>
          <a:blip r:embed="rId3"/>
          <a:stretch>
            <a:fillRect/>
          </a:stretch>
        </p:blipFill>
        <p:spPr>
          <a:xfrm>
            <a:off x="6672064" y="1379179"/>
            <a:ext cx="5070252" cy="4099642"/>
          </a:xfrm>
          <a:prstGeom prst="rect">
            <a:avLst/>
          </a:prstGeom>
        </p:spPr>
      </p:pic>
      <p:sp>
        <p:nvSpPr>
          <p:cNvPr id="6" name="Text Placeholder 2">
            <a:extLst>
              <a:ext uri="{FF2B5EF4-FFF2-40B4-BE49-F238E27FC236}">
                <a16:creationId xmlns:a16="http://schemas.microsoft.com/office/drawing/2014/main" id="{DA2B604D-6E5A-7708-4C1D-1602D26FB7E0}"/>
              </a:ext>
            </a:extLst>
          </p:cNvPr>
          <p:cNvSpPr txBox="1">
            <a:spLocks/>
          </p:cNvSpPr>
          <p:nvPr/>
        </p:nvSpPr>
        <p:spPr>
          <a:xfrm>
            <a:off x="574812" y="1560700"/>
            <a:ext cx="5809220" cy="4316571"/>
          </a:xfrm>
          <a:prstGeom prst="rect">
            <a:avLst/>
          </a:prstGeom>
        </p:spPr>
        <p:txBody>
          <a:bodyPr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Detection of tiny data dependant fluctuations in timing, power or electromagnetic emissions.</a:t>
            </a:r>
          </a:p>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It can be possible to fully recover a cryptographic key that’s in use, by capturing and analysing the EM </a:t>
            </a:r>
            <a:r>
              <a:rPr lang="en-GB" sz="2400" dirty="0" err="1">
                <a:latin typeface="Sans Serif Collection" panose="020B0502040504020204" pitchFamily="34" charset="0"/>
                <a:ea typeface="Sans Serif Collection" panose="020B0502040504020204" pitchFamily="34" charset="0"/>
                <a:cs typeface="Sans Serif Collection" panose="020B0502040504020204" pitchFamily="34" charset="0"/>
              </a:rPr>
              <a:t>emmissions</a:t>
            </a: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 from the chip, by placing a near-field microprobe close to the chip surface.</a:t>
            </a:r>
          </a:p>
          <a:p>
            <a:endPar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8" name="TextBox 7">
            <a:extLst>
              <a:ext uri="{FF2B5EF4-FFF2-40B4-BE49-F238E27FC236}">
                <a16:creationId xmlns:a16="http://schemas.microsoft.com/office/drawing/2014/main" id="{D78A4E47-0964-E863-85F0-EFA8D3E4A570}"/>
              </a:ext>
            </a:extLst>
          </p:cNvPr>
          <p:cNvSpPr txBox="1"/>
          <p:nvPr/>
        </p:nvSpPr>
        <p:spPr>
          <a:xfrm>
            <a:off x="407368" y="5697800"/>
            <a:ext cx="11334948" cy="646331"/>
          </a:xfrm>
          <a:prstGeom prst="rect">
            <a:avLst/>
          </a:prstGeom>
          <a:noFill/>
        </p:spPr>
        <p:txBody>
          <a:bodyPr wrap="square">
            <a:spAutoFit/>
          </a:bodyPr>
          <a:lstStyle/>
          <a:p>
            <a:r>
              <a:rPr lang="en-GB" dirty="0">
                <a:hlinkClick r:id="rId4"/>
              </a:rPr>
              <a:t>https://www.langer-emv.de/en/product/near-field-microprobe-sets-icr-hh-h-field/26/icr-hh100-27-set-near-field-microprobe-1-5-mhz-6-ghz/768/icr-hh100-27-near-field-microprobe-1-5-mhz-to-6-ghz/101</a:t>
            </a:r>
            <a:endParaRPr lang="en-GB" dirty="0"/>
          </a:p>
        </p:txBody>
      </p:sp>
    </p:spTree>
    <p:extLst>
      <p:ext uri="{BB962C8B-B14F-4D97-AF65-F5344CB8AC3E}">
        <p14:creationId xmlns:p14="http://schemas.microsoft.com/office/powerpoint/2010/main" val="354360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E657-D502-B73F-02A8-9FF0035C5720}"/>
              </a:ext>
            </a:extLst>
          </p:cNvPr>
          <p:cNvSpPr>
            <a:spLocks noGrp="1"/>
          </p:cNvSpPr>
          <p:nvPr>
            <p:ph type="title"/>
          </p:nvPr>
        </p:nvSpPr>
        <p:spPr>
          <a:xfrm>
            <a:off x="839416" y="404664"/>
            <a:ext cx="9144000" cy="595536"/>
          </a:xfrm>
        </p:spPr>
        <p:txBody>
          <a:bodyPr/>
          <a:lstStyle/>
          <a:p>
            <a:r>
              <a:rPr lang="en-GB" dirty="0"/>
              <a:t>Conclusions</a:t>
            </a:r>
          </a:p>
        </p:txBody>
      </p:sp>
      <p:sp>
        <p:nvSpPr>
          <p:cNvPr id="4" name="Text Placeholder 2">
            <a:extLst>
              <a:ext uri="{FF2B5EF4-FFF2-40B4-BE49-F238E27FC236}">
                <a16:creationId xmlns:a16="http://schemas.microsoft.com/office/drawing/2014/main" id="{51A95B01-3D71-1D91-963A-66ABD70864EF}"/>
              </a:ext>
            </a:extLst>
          </p:cNvPr>
          <p:cNvSpPr txBox="1">
            <a:spLocks/>
          </p:cNvSpPr>
          <p:nvPr/>
        </p:nvSpPr>
        <p:spPr>
          <a:xfrm>
            <a:off x="574812" y="1560700"/>
            <a:ext cx="10849780" cy="4460587"/>
          </a:xfrm>
          <a:prstGeom prst="rect">
            <a:avLst/>
          </a:prstGeom>
        </p:spPr>
        <p:txBody>
          <a:bodyPr rtlCol="0">
            <a:normAutofit lnSpcReduction="1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It’s hard (and costly) to protect against physical attacks on hardware if people can get access to the chip.</a:t>
            </a:r>
          </a:p>
          <a:p>
            <a:pPr>
              <a:buClr>
                <a:schemeClr val="tx1">
                  <a:lumMod val="95000"/>
                </a:schemeClr>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These attacks are becoming more widely known/exploited and the tools are getting cheaper.</a:t>
            </a:r>
          </a:p>
          <a:p>
            <a:pPr>
              <a:buClr>
                <a:schemeClr val="tx1"/>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Glitch detectors (and other mitigations) can make a huge difference to the difficulty and repeatability of a fault injection attack, but they’re not perfect.</a:t>
            </a:r>
          </a:p>
          <a:p>
            <a:pPr>
              <a:buClr>
                <a:schemeClr val="tx1"/>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There is more effort going into hardware and software protection mechanisms now too.</a:t>
            </a:r>
          </a:p>
          <a:p>
            <a:pPr>
              <a:buClr>
                <a:schemeClr val="tx1"/>
              </a:buClr>
            </a:pPr>
            <a:r>
              <a:rPr lang="en-GB" sz="2400" dirty="0">
                <a:latin typeface="Sans Serif Collection" panose="020B0502040504020204" pitchFamily="34" charset="0"/>
                <a:ea typeface="Sans Serif Collection" panose="020B0502040504020204" pitchFamily="34" charset="0"/>
                <a:cs typeface="Sans Serif Collection" panose="020B0502040504020204" pitchFamily="34" charset="0"/>
              </a:rPr>
              <a:t>System design that avoids storage of secrets is a great defence, but not always practical</a:t>
            </a:r>
          </a:p>
        </p:txBody>
      </p:sp>
    </p:spTree>
    <p:extLst>
      <p:ext uri="{BB962C8B-B14F-4D97-AF65-F5344CB8AC3E}">
        <p14:creationId xmlns:p14="http://schemas.microsoft.com/office/powerpoint/2010/main" val="1637670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8F4C33-A1E9-E690-C47C-2FCDD1EF5452}"/>
              </a:ext>
            </a:extLst>
          </p:cNvPr>
          <p:cNvSpPr txBox="1">
            <a:spLocks/>
          </p:cNvSpPr>
          <p:nvPr/>
        </p:nvSpPr>
        <p:spPr>
          <a:xfrm>
            <a:off x="695400" y="692697"/>
            <a:ext cx="11319940" cy="36003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a:lnSpc>
                <a:spcPct val="120000"/>
              </a:lnSpc>
            </a:pP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FIreFIght</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control interface, including PIO glitch control: @barsteward</a:t>
            </a:r>
          </a:p>
          <a:p>
            <a:pPr>
              <a:lnSpc>
                <a:spcPct val="120000"/>
              </a:lnSpc>
            </a:pPr>
            <a:r>
              <a:rPr lang="en-GB" sz="20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https://github.com/barsteward-bsides/FireFight</a:t>
            </a:r>
            <a:endParaRPr lang="en-GB" sz="2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nSpc>
                <a:spcPct val="120000"/>
              </a:lnSpc>
            </a:pPr>
            <a:endParaRPr lang="en-GB" sz="800" dirty="0"/>
          </a:p>
          <a:p>
            <a:pPr>
              <a:lnSpc>
                <a:spcPct val="120000"/>
              </a:lnSpc>
            </a:pP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DFA Key recovery library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phoenixAES</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Philippe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Teuwen</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@doegox</a:t>
            </a:r>
          </a:p>
          <a:p>
            <a:pPr>
              <a:lnSpc>
                <a:spcPct val="120000"/>
              </a:lnSpc>
            </a:pPr>
            <a:r>
              <a:rPr lang="en-GB" sz="2000" dirty="0">
                <a:hlinkClick r:id="rId4"/>
              </a:rPr>
              <a:t>https://github.com/SideChannelMarvels/JeanGrey/tree/master/phoenixAES</a:t>
            </a:r>
            <a:endParaRPr lang="en-GB" sz="2000" dirty="0"/>
          </a:p>
          <a:p>
            <a:pPr>
              <a:lnSpc>
                <a:spcPct val="120000"/>
              </a:lnSpc>
            </a:pPr>
            <a:endParaRPr lang="en-GB" sz="800" dirty="0"/>
          </a:p>
          <a:p>
            <a:pPr>
              <a:lnSpc>
                <a:spcPct val="120000"/>
              </a:lnSpc>
            </a:pP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AES key schedule library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aeskeyschedule</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Marcel </a:t>
            </a:r>
            <a:r>
              <a:rPr lang="en-GB" sz="24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Nageler</a:t>
            </a:r>
            <a:r>
              <a:rPr lang="en-GB" sz="24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@fanoster</a:t>
            </a:r>
          </a:p>
          <a:p>
            <a:pPr>
              <a:lnSpc>
                <a:spcPct val="120000"/>
              </a:lnSpc>
            </a:pPr>
            <a:r>
              <a:rPr lang="en-GB" sz="2000" dirty="0">
                <a:hlinkClick r:id="rId5"/>
              </a:rPr>
              <a:t>https://github.com/fanosta/aeskeyschedule</a:t>
            </a:r>
            <a:endParaRPr lang="en-GB" sz="2000" dirty="0"/>
          </a:p>
          <a:p>
            <a:pPr>
              <a:lnSpc>
                <a:spcPct val="120000"/>
              </a:lnSpc>
            </a:pPr>
            <a:endParaRPr lang="en-GB" sz="2000" dirty="0"/>
          </a:p>
        </p:txBody>
      </p:sp>
      <p:sp>
        <p:nvSpPr>
          <p:cNvPr id="5" name="Title 1">
            <a:extLst>
              <a:ext uri="{FF2B5EF4-FFF2-40B4-BE49-F238E27FC236}">
                <a16:creationId xmlns:a16="http://schemas.microsoft.com/office/drawing/2014/main" id="{AF5845FB-ED24-13B0-2B25-786BD01E4B76}"/>
              </a:ext>
            </a:extLst>
          </p:cNvPr>
          <p:cNvSpPr txBox="1">
            <a:spLocks/>
          </p:cNvSpPr>
          <p:nvPr/>
        </p:nvSpPr>
        <p:spPr>
          <a:xfrm>
            <a:off x="695400" y="4005064"/>
            <a:ext cx="10116616" cy="247342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GB" u="sng" dirty="0"/>
              <a:t>Other Credits</a:t>
            </a:r>
          </a:p>
          <a:p>
            <a:pPr>
              <a:lnSpc>
                <a:spcPct val="110000"/>
              </a:lnSpc>
            </a:pP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PCB Design: </a:t>
            </a:r>
            <a:r>
              <a:rPr lang="en-GB" sz="20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AsFaBw</a:t>
            </a: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6"/>
              </a:rPr>
              <a:t>https://github.com/AsFaBw</a:t>
            </a:r>
            <a:endPar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nSpc>
                <a:spcPct val="110000"/>
              </a:lnSpc>
            </a:pPr>
            <a:endParaRPr lang="en-GB" sz="9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nSpc>
                <a:spcPct val="110000"/>
              </a:lnSpc>
            </a:pPr>
            <a:r>
              <a:rPr lang="en-GB" sz="20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ChipSHOUTER</a:t>
            </a: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EMFI probe: Colin </a:t>
            </a:r>
            <a:r>
              <a:rPr lang="en-GB" sz="20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O’Flynn</a:t>
            </a: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@oflynn.com (NewAE)</a:t>
            </a:r>
          </a:p>
          <a:p>
            <a:pPr>
              <a:lnSpc>
                <a:spcPct val="110000"/>
              </a:lnSpc>
            </a:pPr>
            <a:r>
              <a:rPr lang="en-GB" sz="2000" dirty="0">
                <a:solidFill>
                  <a:srgbClr val="47B8C7"/>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7">
                  <a:extLst>
                    <a:ext uri="{A12FA001-AC4F-418D-AE19-62706E023703}">
                      <ahyp:hlinkClr xmlns:ahyp="http://schemas.microsoft.com/office/drawing/2018/hyperlinkcolor" val="tx"/>
                    </a:ext>
                  </a:extLst>
                </a:hlinkClick>
              </a:rPr>
              <a:t>https://www.newae.com/</a:t>
            </a:r>
            <a:r>
              <a:rPr lang="en-GB" sz="2000" dirty="0">
                <a:solidFill>
                  <a:srgbClr val="47B8C7"/>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(Check out the </a:t>
            </a:r>
            <a:r>
              <a:rPr lang="en-GB" sz="2000" dirty="0" err="1">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ChipWhisperer</a:t>
            </a: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too)</a:t>
            </a:r>
          </a:p>
          <a:p>
            <a:pPr>
              <a:lnSpc>
                <a:spcPct val="110000"/>
              </a:lnSpc>
            </a:pPr>
            <a:endParaRPr lang="en-GB" sz="7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nSpc>
                <a:spcPct val="110000"/>
              </a:lnSpc>
            </a:pPr>
            <a:r>
              <a:rPr lang="en-GB" sz="20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Incredible patience: My wife</a:t>
            </a:r>
          </a:p>
          <a:p>
            <a:pPr>
              <a:lnSpc>
                <a:spcPct val="110000"/>
              </a:lnSpc>
            </a:pPr>
            <a:r>
              <a:rPr lang="en-GB" sz="2000" u="sng" dirty="0">
                <a:solidFill>
                  <a:srgbClr val="47B8C7"/>
                </a:solidFill>
                <a:latin typeface="Sans Serif Collection" panose="020B0502040504020204" pitchFamily="34" charset="0"/>
                <a:ea typeface="Sans Serif Collection" panose="020B0502040504020204" pitchFamily="34" charset="0"/>
                <a:cs typeface="Sans Serif Collection" panose="020B0502040504020204" pitchFamily="34" charset="0"/>
              </a:rPr>
              <a:t>Fortunately, no link!</a:t>
            </a:r>
          </a:p>
        </p:txBody>
      </p:sp>
      <p:sp>
        <p:nvSpPr>
          <p:cNvPr id="2" name="Title 1">
            <a:extLst>
              <a:ext uri="{FF2B5EF4-FFF2-40B4-BE49-F238E27FC236}">
                <a16:creationId xmlns:a16="http://schemas.microsoft.com/office/drawing/2014/main" id="{EC605462-93DC-CF47-DCDE-81B9C1497CDD}"/>
              </a:ext>
            </a:extLst>
          </p:cNvPr>
          <p:cNvSpPr>
            <a:spLocks noGrp="1"/>
          </p:cNvSpPr>
          <p:nvPr>
            <p:ph type="title"/>
          </p:nvPr>
        </p:nvSpPr>
        <p:spPr>
          <a:xfrm>
            <a:off x="695400" y="379512"/>
            <a:ext cx="9144000" cy="763488"/>
          </a:xfrm>
        </p:spPr>
        <p:txBody>
          <a:bodyPr/>
          <a:lstStyle/>
          <a:p>
            <a:r>
              <a:rPr lang="en-GB" u="sng" dirty="0"/>
              <a:t>Code Credit</a:t>
            </a:r>
          </a:p>
        </p:txBody>
      </p:sp>
    </p:spTree>
    <p:extLst>
      <p:ext uri="{BB962C8B-B14F-4D97-AF65-F5344CB8AC3E}">
        <p14:creationId xmlns:p14="http://schemas.microsoft.com/office/powerpoint/2010/main" val="273849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B80332-D7FB-EF01-1749-FB36649261F1}"/>
              </a:ext>
            </a:extLst>
          </p:cNvPr>
          <p:cNvSpPr txBox="1">
            <a:spLocks/>
          </p:cNvSpPr>
          <p:nvPr/>
        </p:nvSpPr>
        <p:spPr>
          <a:xfrm>
            <a:off x="551384" y="764704"/>
            <a:ext cx="11305256" cy="561662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pPr marL="285750" indent="-285750">
              <a:buFont typeface="Arial" panose="020B0604020202020204" pitchFamily="34" charset="0"/>
              <a:buChar char="•"/>
            </a:pPr>
            <a:r>
              <a:rPr lang="en-GB" sz="1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Morph image used under licence: </a:t>
            </a:r>
            <a:r>
              <a:rPr lang="en-GB" sz="18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https://creativecommons.org/licenses/by/4.0/</a:t>
            </a:r>
            <a:r>
              <a:rPr lang="en-GB" sz="1800" dirty="0">
                <a:latin typeface="Sans Serif Collection" panose="020B0502040504020204" pitchFamily="34" charset="0"/>
                <a:ea typeface="Sans Serif Collection" panose="020B0502040504020204" pitchFamily="34" charset="0"/>
                <a:cs typeface="Sans Serif Collection" panose="020B0502040504020204" pitchFamily="34" charset="0"/>
              </a:rPr>
              <a:t> </a:t>
            </a:r>
            <a:br>
              <a:rPr lang="en-GB" sz="1800" dirty="0">
                <a:latin typeface="Sans Serif Collection" panose="020B0502040504020204" pitchFamily="34" charset="0"/>
                <a:ea typeface="Sans Serif Collection" panose="020B0502040504020204" pitchFamily="34" charset="0"/>
                <a:cs typeface="Sans Serif Collection" panose="020B0502040504020204" pitchFamily="34" charset="0"/>
              </a:rPr>
            </a:br>
            <a:r>
              <a:rPr lang="en-GB" sz="1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Science Museum Group. Model of 'Morph'. 1999-5162 Science Museum Group Collection Online. </a:t>
            </a:r>
            <a:r>
              <a:rPr lang="en-GB" sz="1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4"/>
              </a:rPr>
              <a:t>https://collection.sciencemuseumgroup.org.uk/objects/co8180635/model-of-morph</a:t>
            </a:r>
            <a:endParaRPr lang="en-GB" sz="1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285750" indent="-285750">
              <a:buFont typeface="Arial" panose="020B0604020202020204" pitchFamily="34" charset="0"/>
              <a:buChar char="•"/>
            </a:pPr>
            <a:r>
              <a:rPr lang="en-GB" sz="18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AI image of chip torture </a:t>
            </a:r>
            <a:r>
              <a:rPr lang="en-GB" sz="1800" dirty="0">
                <a:solidFill>
                  <a:srgbClr val="47B8C7"/>
                </a:solidFill>
                <a:latin typeface="Sans Serif Collection" panose="020B0502040504020204" pitchFamily="34" charset="0"/>
                <a:ea typeface="Sans Serif Collection" panose="020B0502040504020204" pitchFamily="34" charset="0"/>
                <a:cs typeface="Sans Serif Collection" panose="020B0502040504020204" pitchFamily="34" charset="0"/>
                <a:hlinkClick r:id="rId5">
                  <a:extLst>
                    <a:ext uri="{A12FA001-AC4F-418D-AE19-62706E023703}">
                      <ahyp:hlinkClr xmlns:ahyp="http://schemas.microsoft.com/office/drawing/2018/hyperlinkcolor" val="tx"/>
                    </a:ext>
                  </a:extLst>
                </a:hlinkClick>
              </a:rPr>
              <a:t>https://deepai.org/</a:t>
            </a:r>
            <a:endParaRPr lang="en-GB" sz="1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Homer Simpson light switch </a:t>
            </a:r>
            <a:r>
              <a:rPr lang="en-GB" sz="1800" dirty="0">
                <a:solidFill>
                  <a:schemeClr val="tx1">
                    <a:lumMod val="95000"/>
                  </a:schemeClr>
                </a:solidFill>
                <a:highlight>
                  <a:srgbClr val="000000"/>
                </a:highlight>
                <a:hlinkClick r:id="rId6"/>
              </a:rPr>
              <a:t>https://giphy.com/gifs/season-3-the-simpsons-3x24-xT5LMWOExnRmXt2vFS</a:t>
            </a:r>
            <a:endParaRPr lang="en-GB" sz="1800" dirty="0">
              <a:solidFill>
                <a:schemeClr val="tx1">
                  <a:lumMod val="95000"/>
                </a:schemeClr>
              </a:solidFill>
              <a:highlight>
                <a:srgbClr val="000000"/>
              </a:highlight>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MAX4619 image under fair usage from </a:t>
            </a:r>
            <a:r>
              <a:rPr lang="en-GB" sz="1800" dirty="0">
                <a:solidFill>
                  <a:schemeClr val="tx1">
                    <a:lumMod val="95000"/>
                  </a:schemeClr>
                </a:solidFill>
                <a:highlight>
                  <a:srgbClr val="000000"/>
                </a:highlight>
                <a:hlinkClick r:id="rId7"/>
              </a:rPr>
              <a:t>https://www.analog.com/media/en/technical-documentation/data-sheets/MAX4617-MAX4619.pdf</a:t>
            </a:r>
            <a:endParaRPr lang="en-GB" sz="1800" dirty="0">
              <a:solidFill>
                <a:schemeClr val="tx1">
                  <a:lumMod val="95000"/>
                </a:schemeClr>
              </a:solidFill>
              <a:highlight>
                <a:srgbClr val="000000"/>
              </a:highlight>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Starlink Dish image </a:t>
            </a:r>
            <a:r>
              <a:rPr lang="en-GB" sz="1800" dirty="0">
                <a:solidFill>
                  <a:schemeClr val="tx1">
                    <a:lumMod val="95000"/>
                  </a:schemeClr>
                </a:solidFill>
                <a:highlight>
                  <a:srgbClr val="000000"/>
                </a:highlight>
                <a:hlinkClick r:id="rId8"/>
              </a:rPr>
              <a:t>https://commons.wikimedia.org/wiki/File:A_Bright_New_Day_for_Broadband_%E2%80%94_Starlink_(51016637753).jpg</a:t>
            </a:r>
            <a:r>
              <a:rPr lang="en-GB" sz="1800" dirty="0">
                <a:solidFill>
                  <a:schemeClr val="tx1">
                    <a:lumMod val="95000"/>
                  </a:schemeClr>
                </a:solidFill>
                <a:highlight>
                  <a:srgbClr val="000000"/>
                </a:highlight>
              </a:rPr>
              <a:t> Steve </a:t>
            </a:r>
            <a:r>
              <a:rPr lang="en-GB" sz="1800" dirty="0" err="1">
                <a:solidFill>
                  <a:schemeClr val="tx1">
                    <a:lumMod val="95000"/>
                  </a:schemeClr>
                </a:solidFill>
                <a:highlight>
                  <a:srgbClr val="000000"/>
                </a:highlight>
              </a:rPr>
              <a:t>Jurvetson</a:t>
            </a:r>
            <a:r>
              <a:rPr lang="en-GB" sz="1800" dirty="0">
                <a:solidFill>
                  <a:schemeClr val="tx1">
                    <a:lumMod val="95000"/>
                  </a:schemeClr>
                </a:solidFill>
                <a:highlight>
                  <a:srgbClr val="000000"/>
                </a:highlight>
              </a:rPr>
              <a:t> from Los Altos, USA, </a:t>
            </a:r>
            <a:r>
              <a:rPr lang="en-GB" sz="1800" dirty="0">
                <a:solidFill>
                  <a:schemeClr val="tx1">
                    <a:lumMod val="95000"/>
                  </a:schemeClr>
                </a:solidFill>
                <a:highlight>
                  <a:srgbClr val="000000"/>
                </a:highlight>
                <a:hlinkClick r:id="rId9"/>
              </a:rPr>
              <a:t>Creative Commons Attribution 2.0</a:t>
            </a:r>
            <a:endParaRPr lang="en-GB" sz="1800" dirty="0">
              <a:solidFill>
                <a:schemeClr val="tx1">
                  <a:lumMod val="95000"/>
                </a:schemeClr>
              </a:solidFill>
              <a:highlight>
                <a:srgbClr val="000000"/>
              </a:highlight>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Starlink Modchip image used with permission from </a:t>
            </a:r>
            <a:r>
              <a:rPr lang="en-GB" sz="1800" dirty="0" err="1">
                <a:solidFill>
                  <a:schemeClr val="tx1">
                    <a:lumMod val="95000"/>
                  </a:schemeClr>
                </a:solidFill>
                <a:highlight>
                  <a:srgbClr val="000000"/>
                </a:highlight>
              </a:rPr>
              <a:t>Lennert</a:t>
            </a:r>
            <a:r>
              <a:rPr lang="en-GB" sz="1800" dirty="0">
                <a:solidFill>
                  <a:schemeClr val="tx1">
                    <a:lumMod val="95000"/>
                  </a:schemeClr>
                </a:solidFill>
                <a:highlight>
                  <a:srgbClr val="000000"/>
                </a:highlight>
              </a:rPr>
              <a:t> </a:t>
            </a:r>
            <a:r>
              <a:rPr lang="en-GB" sz="1800" dirty="0" err="1">
                <a:solidFill>
                  <a:schemeClr val="tx1">
                    <a:lumMod val="95000"/>
                  </a:schemeClr>
                </a:solidFill>
                <a:highlight>
                  <a:srgbClr val="000000"/>
                </a:highlight>
              </a:rPr>
              <a:t>Wouters</a:t>
            </a:r>
            <a:r>
              <a:rPr lang="en-GB" sz="1800" dirty="0">
                <a:solidFill>
                  <a:schemeClr val="tx1">
                    <a:lumMod val="95000"/>
                  </a:schemeClr>
                </a:solidFill>
                <a:highlight>
                  <a:srgbClr val="000000"/>
                </a:highlight>
              </a:rPr>
              <a:t> </a:t>
            </a:r>
            <a:r>
              <a:rPr lang="en-GB" sz="1800" dirty="0">
                <a:solidFill>
                  <a:schemeClr val="tx1">
                    <a:lumMod val="95000"/>
                  </a:schemeClr>
                </a:solidFill>
                <a:highlight>
                  <a:srgbClr val="000000"/>
                </a:highlight>
                <a:hlinkClick r:id="rId10"/>
              </a:rPr>
              <a:t>modchip.jpg</a:t>
            </a:r>
            <a:r>
              <a:rPr lang="en-GB" sz="1800" dirty="0">
                <a:solidFill>
                  <a:schemeClr val="tx1">
                    <a:lumMod val="95000"/>
                  </a:schemeClr>
                </a:solidFill>
                <a:highlight>
                  <a:srgbClr val="000000"/>
                </a:highlight>
              </a:rPr>
              <a:t>: </a:t>
            </a:r>
            <a:r>
              <a:rPr lang="en-GB" sz="1800" dirty="0">
                <a:solidFill>
                  <a:schemeClr val="tx1">
                    <a:lumMod val="95000"/>
                  </a:schemeClr>
                </a:solidFill>
                <a:highlight>
                  <a:srgbClr val="000000"/>
                </a:highlight>
                <a:hlinkClick r:id="rId11"/>
              </a:rPr>
              <a:t>https://github.com/KULeuven-COSIC/Starlink-FI</a:t>
            </a:r>
            <a:endParaRPr lang="en-GB" sz="1800" dirty="0">
              <a:solidFill>
                <a:schemeClr val="tx1">
                  <a:lumMod val="95000"/>
                </a:schemeClr>
              </a:solidFill>
              <a:highlight>
                <a:srgbClr val="000000"/>
              </a:highlight>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Joe Grand screenshot from YouTube used under fair usage </a:t>
            </a:r>
            <a:r>
              <a:rPr lang="en-GB" sz="18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12"/>
              </a:rPr>
              <a:t>https://www.youtube.com/watch?v=dT9y-KQbqi4</a:t>
            </a:r>
            <a:endParaRPr lang="en-GB" sz="1800" dirty="0">
              <a:solidFill>
                <a:schemeClr val="tx1">
                  <a:lumMod val="95000"/>
                </a:schemeClr>
              </a:solidFill>
              <a:highlight>
                <a:srgbClr val="000000"/>
              </a:highlight>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Nintendo Switch image by </a:t>
            </a:r>
            <a:r>
              <a:rPr lang="en-GB" sz="1800" dirty="0">
                <a:solidFill>
                  <a:schemeClr val="tx1">
                    <a:lumMod val="95000"/>
                  </a:schemeClr>
                </a:solidFill>
                <a:highlight>
                  <a:srgbClr val="000000"/>
                </a:highlight>
                <a:hlinkClick r:id="rId13"/>
              </a:rPr>
              <a:t>PantheraLeo1359531</a:t>
            </a:r>
            <a:r>
              <a:rPr lang="en-GB" sz="1800" dirty="0">
                <a:solidFill>
                  <a:schemeClr val="tx1">
                    <a:lumMod val="95000"/>
                  </a:schemeClr>
                </a:solidFill>
                <a:highlight>
                  <a:srgbClr val="000000"/>
                </a:highlight>
              </a:rPr>
              <a:t>: </a:t>
            </a:r>
            <a:r>
              <a:rPr lang="en-GB" sz="1800" dirty="0">
                <a:solidFill>
                  <a:schemeClr val="tx1">
                    <a:lumMod val="95000"/>
                  </a:schemeClr>
                </a:solidFill>
                <a:highlight>
                  <a:srgbClr val="000000"/>
                </a:highlight>
                <a:hlinkClick r:id="rId14"/>
              </a:rPr>
              <a:t>https://upload.wikimedia.org/wikipedia/commons/7/70/Nintendo_Switch_OLED-Modell_%28BeatEmUps%29_20211001_08.png</a:t>
            </a:r>
            <a:r>
              <a:rPr lang="en-GB" sz="1800" dirty="0">
                <a:solidFill>
                  <a:schemeClr val="tx1">
                    <a:lumMod val="95000"/>
                  </a:schemeClr>
                </a:solidFill>
                <a:highlight>
                  <a:srgbClr val="000000"/>
                </a:highlight>
              </a:rPr>
              <a:t> </a:t>
            </a:r>
            <a:br>
              <a:rPr lang="en-GB" sz="1800" dirty="0">
                <a:solidFill>
                  <a:schemeClr val="tx1">
                    <a:lumMod val="95000"/>
                  </a:schemeClr>
                </a:solidFill>
                <a:highlight>
                  <a:srgbClr val="000000"/>
                </a:highlight>
              </a:rPr>
            </a:br>
            <a:r>
              <a:rPr lang="en-GB" sz="1800" dirty="0">
                <a:solidFill>
                  <a:schemeClr val="tx1">
                    <a:lumMod val="95000"/>
                  </a:schemeClr>
                </a:solidFill>
                <a:highlight>
                  <a:srgbClr val="000000"/>
                </a:highlight>
              </a:rPr>
              <a:t>Licensed under the </a:t>
            </a:r>
            <a:r>
              <a:rPr lang="en-GB" sz="1800" dirty="0">
                <a:solidFill>
                  <a:schemeClr val="tx1">
                    <a:lumMod val="95000"/>
                  </a:schemeClr>
                </a:solidFill>
                <a:highlight>
                  <a:srgbClr val="000000"/>
                </a:highlight>
                <a:hlinkClick r:id="rId15"/>
              </a:rPr>
              <a:t>Creative Commons Attribution 3.0 </a:t>
            </a:r>
            <a:r>
              <a:rPr lang="en-GB" sz="1800" dirty="0" err="1">
                <a:solidFill>
                  <a:schemeClr val="tx1">
                    <a:lumMod val="95000"/>
                  </a:schemeClr>
                </a:solidFill>
                <a:highlight>
                  <a:srgbClr val="000000"/>
                </a:highlight>
                <a:hlinkClick r:id="rId15"/>
              </a:rPr>
              <a:t>Unported</a:t>
            </a:r>
            <a:r>
              <a:rPr lang="en-GB" sz="1800" dirty="0">
                <a:solidFill>
                  <a:schemeClr val="tx1">
                    <a:lumMod val="95000"/>
                  </a:schemeClr>
                </a:solidFill>
                <a:highlight>
                  <a:srgbClr val="000000"/>
                </a:highlight>
                <a:hlinkClick r:id="rId15"/>
              </a:rPr>
              <a:t> license</a:t>
            </a:r>
            <a:endParaRPr lang="en-GB" sz="1800" dirty="0">
              <a:solidFill>
                <a:schemeClr val="tx1">
                  <a:lumMod val="95000"/>
                </a:schemeClr>
              </a:solidFill>
              <a:highlight>
                <a:srgbClr val="000000"/>
              </a:highlight>
            </a:endParaRPr>
          </a:p>
          <a:p>
            <a:pPr marL="342900" indent="-342900">
              <a:buFont typeface="Arial" panose="020B0604020202020204" pitchFamily="34" charset="0"/>
              <a:buChar char="•"/>
            </a:pPr>
            <a:r>
              <a:rPr lang="en-GB" sz="1800" dirty="0">
                <a:solidFill>
                  <a:schemeClr val="tx1">
                    <a:lumMod val="95000"/>
                  </a:schemeClr>
                </a:solidFill>
                <a:highlight>
                  <a:srgbClr val="000000"/>
                </a:highlight>
              </a:rPr>
              <a:t>All other images and clipart unrestricted or included under fair usage</a:t>
            </a:r>
          </a:p>
        </p:txBody>
      </p:sp>
      <p:sp>
        <p:nvSpPr>
          <p:cNvPr id="2" name="Title 1"/>
          <p:cNvSpPr>
            <a:spLocks noGrp="1"/>
          </p:cNvSpPr>
          <p:nvPr>
            <p:ph type="title"/>
          </p:nvPr>
        </p:nvSpPr>
        <p:spPr>
          <a:xfrm>
            <a:off x="803412" y="188640"/>
            <a:ext cx="10801200" cy="576064"/>
          </a:xfrm>
          <a:solidFill>
            <a:schemeClr val="bg1"/>
          </a:solidFill>
        </p:spPr>
        <p:txBody>
          <a:bodyPr rtlCol="0">
            <a:normAutofit/>
          </a:bodyPr>
          <a:lstStyle/>
          <a:p>
            <a:pPr rtl="0"/>
            <a:r>
              <a:rPr lang="en-gb" u="sng" dirty="0"/>
              <a:t>Image Credits</a:t>
            </a:r>
            <a:endParaRPr u="sng" dirty="0"/>
          </a:p>
        </p:txBody>
      </p:sp>
    </p:spTree>
    <p:extLst>
      <p:ext uri="{BB962C8B-B14F-4D97-AF65-F5344CB8AC3E}">
        <p14:creationId xmlns:p14="http://schemas.microsoft.com/office/powerpoint/2010/main" val="215988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0B8118-30ED-D08D-D4E8-6A770AB584DA}"/>
              </a:ext>
            </a:extLst>
          </p:cNvPr>
          <p:cNvSpPr txBox="1"/>
          <p:nvPr/>
        </p:nvSpPr>
        <p:spPr>
          <a:xfrm>
            <a:off x="479376" y="260648"/>
            <a:ext cx="11837660" cy="3970318"/>
          </a:xfrm>
          <a:prstGeom prst="rect">
            <a:avLst/>
          </a:prstGeom>
          <a:noFill/>
        </p:spPr>
        <p:txBody>
          <a:bodyPr wrap="square">
            <a:spAutoFit/>
          </a:bodyPr>
          <a:lstStyle/>
          <a:p>
            <a:r>
              <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rPr>
              <a:t>These slides, along with the </a:t>
            </a:r>
            <a:r>
              <a:rPr lang="en-GB" sz="2800" dirty="0" err="1">
                <a:latin typeface="Sans Serif Collection" panose="020B0502040504020204" pitchFamily="34" charset="0"/>
                <a:ea typeface="Sans Serif Collection" panose="020B0502040504020204" pitchFamily="34" charset="0"/>
                <a:cs typeface="Sans Serif Collection" panose="020B0502040504020204" pitchFamily="34" charset="0"/>
              </a:rPr>
              <a:t>FIreFIght</a:t>
            </a:r>
            <a:r>
              <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rPr>
              <a:t> PCB design files, and the embedded </a:t>
            </a:r>
            <a:r>
              <a:rPr lang="en-GB" sz="2800" dirty="0" err="1">
                <a:latin typeface="Sans Serif Collection" panose="020B0502040504020204" pitchFamily="34" charset="0"/>
                <a:ea typeface="Sans Serif Collection" panose="020B0502040504020204" pitchFamily="34" charset="0"/>
                <a:cs typeface="Sans Serif Collection" panose="020B0502040504020204" pitchFamily="34" charset="0"/>
              </a:rPr>
              <a:t>FIreFIght</a:t>
            </a:r>
            <a:r>
              <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rPr>
              <a:t> code for the DFA demo are available at:</a:t>
            </a:r>
          </a:p>
          <a:p>
            <a:endPar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r>
              <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hlinkClick r:id="rId3"/>
              </a:rPr>
              <a:t>https://github.com/barsteward-bsides/FireFight</a:t>
            </a:r>
            <a:endPar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r>
              <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rPr>
              <a:t>(Definitely not a Rick-Roll)</a:t>
            </a:r>
          </a:p>
          <a:p>
            <a:endParaRPr lang="en-GB" sz="2800" dirty="0"/>
          </a:p>
          <a:p>
            <a:r>
              <a:rPr lang="en-GB" sz="2800" dirty="0"/>
              <a:t>This presentation copyright @barsteward 2024</a:t>
            </a:r>
          </a:p>
          <a:p>
            <a:r>
              <a:rPr lang="en-GB" sz="2800" dirty="0"/>
              <a:t>Released under CC BY 4.0</a:t>
            </a:r>
          </a:p>
          <a:p>
            <a:r>
              <a:rPr lang="en-GB" sz="2800" dirty="0">
                <a:hlinkClick r:id="rId4"/>
              </a:rPr>
              <a:t>https://creativecommons.org/licenses/by/4.0/</a:t>
            </a:r>
            <a:endParaRPr lang="en-GB" sz="2800" dirty="0"/>
          </a:p>
        </p:txBody>
      </p:sp>
      <p:sp>
        <p:nvSpPr>
          <p:cNvPr id="4" name="Text Placeholder 2">
            <a:extLst>
              <a:ext uri="{FF2B5EF4-FFF2-40B4-BE49-F238E27FC236}">
                <a16:creationId xmlns:a16="http://schemas.microsoft.com/office/drawing/2014/main" id="{C4D9953A-D3DF-4C34-3C6F-2A64F9ECE385}"/>
              </a:ext>
            </a:extLst>
          </p:cNvPr>
          <p:cNvSpPr txBox="1">
            <a:spLocks/>
          </p:cNvSpPr>
          <p:nvPr/>
        </p:nvSpPr>
        <p:spPr>
          <a:xfrm>
            <a:off x="479376" y="4221088"/>
            <a:ext cx="7272808" cy="2289795"/>
          </a:xfrm>
          <a:custGeom>
            <a:avLst/>
            <a:gdLst>
              <a:gd name="connsiteX0" fmla="*/ 0 w 7272808"/>
              <a:gd name="connsiteY0" fmla="*/ 0 h 2289795"/>
              <a:gd name="connsiteX1" fmla="*/ 806621 w 7272808"/>
              <a:gd name="connsiteY1" fmla="*/ 0 h 2289795"/>
              <a:gd name="connsiteX2" fmla="*/ 1322329 w 7272808"/>
              <a:gd name="connsiteY2" fmla="*/ 0 h 2289795"/>
              <a:gd name="connsiteX3" fmla="*/ 1910765 w 7272808"/>
              <a:gd name="connsiteY3" fmla="*/ 0 h 2289795"/>
              <a:gd name="connsiteX4" fmla="*/ 2499201 w 7272808"/>
              <a:gd name="connsiteY4" fmla="*/ 0 h 2289795"/>
              <a:gd name="connsiteX5" fmla="*/ 3305822 w 7272808"/>
              <a:gd name="connsiteY5" fmla="*/ 0 h 2289795"/>
              <a:gd name="connsiteX6" fmla="*/ 4112442 w 7272808"/>
              <a:gd name="connsiteY6" fmla="*/ 0 h 2289795"/>
              <a:gd name="connsiteX7" fmla="*/ 4700879 w 7272808"/>
              <a:gd name="connsiteY7" fmla="*/ 0 h 2289795"/>
              <a:gd name="connsiteX8" fmla="*/ 5143859 w 7272808"/>
              <a:gd name="connsiteY8" fmla="*/ 0 h 2289795"/>
              <a:gd name="connsiteX9" fmla="*/ 5805023 w 7272808"/>
              <a:gd name="connsiteY9" fmla="*/ 0 h 2289795"/>
              <a:gd name="connsiteX10" fmla="*/ 6466187 w 7272808"/>
              <a:gd name="connsiteY10" fmla="*/ 0 h 2289795"/>
              <a:gd name="connsiteX11" fmla="*/ 7272808 w 7272808"/>
              <a:gd name="connsiteY11" fmla="*/ 0 h 2289795"/>
              <a:gd name="connsiteX12" fmla="*/ 7272808 w 7272808"/>
              <a:gd name="connsiteY12" fmla="*/ 618245 h 2289795"/>
              <a:gd name="connsiteX13" fmla="*/ 7272808 w 7272808"/>
              <a:gd name="connsiteY13" fmla="*/ 1167795 h 2289795"/>
              <a:gd name="connsiteX14" fmla="*/ 7272808 w 7272808"/>
              <a:gd name="connsiteY14" fmla="*/ 1671550 h 2289795"/>
              <a:gd name="connsiteX15" fmla="*/ 7272808 w 7272808"/>
              <a:gd name="connsiteY15" fmla="*/ 2289795 h 2289795"/>
              <a:gd name="connsiteX16" fmla="*/ 6829828 w 7272808"/>
              <a:gd name="connsiteY16" fmla="*/ 2289795 h 2289795"/>
              <a:gd name="connsiteX17" fmla="*/ 6314120 w 7272808"/>
              <a:gd name="connsiteY17" fmla="*/ 2289795 h 2289795"/>
              <a:gd name="connsiteX18" fmla="*/ 5725683 w 7272808"/>
              <a:gd name="connsiteY18" fmla="*/ 2289795 h 2289795"/>
              <a:gd name="connsiteX19" fmla="*/ 4919063 w 7272808"/>
              <a:gd name="connsiteY19" fmla="*/ 2289795 h 2289795"/>
              <a:gd name="connsiteX20" fmla="*/ 4257899 w 7272808"/>
              <a:gd name="connsiteY20" fmla="*/ 2289795 h 2289795"/>
              <a:gd name="connsiteX21" fmla="*/ 3742190 w 7272808"/>
              <a:gd name="connsiteY21" fmla="*/ 2289795 h 2289795"/>
              <a:gd name="connsiteX22" fmla="*/ 3153754 w 7272808"/>
              <a:gd name="connsiteY22" fmla="*/ 2289795 h 2289795"/>
              <a:gd name="connsiteX23" fmla="*/ 2565318 w 7272808"/>
              <a:gd name="connsiteY23" fmla="*/ 2289795 h 2289795"/>
              <a:gd name="connsiteX24" fmla="*/ 1976881 w 7272808"/>
              <a:gd name="connsiteY24" fmla="*/ 2289795 h 2289795"/>
              <a:gd name="connsiteX25" fmla="*/ 1533901 w 7272808"/>
              <a:gd name="connsiteY25" fmla="*/ 2289795 h 2289795"/>
              <a:gd name="connsiteX26" fmla="*/ 1090921 w 7272808"/>
              <a:gd name="connsiteY26" fmla="*/ 2289795 h 2289795"/>
              <a:gd name="connsiteX27" fmla="*/ 647941 w 7272808"/>
              <a:gd name="connsiteY27" fmla="*/ 2289795 h 2289795"/>
              <a:gd name="connsiteX28" fmla="*/ 0 w 7272808"/>
              <a:gd name="connsiteY28" fmla="*/ 2289795 h 2289795"/>
              <a:gd name="connsiteX29" fmla="*/ 0 w 7272808"/>
              <a:gd name="connsiteY29" fmla="*/ 1763142 h 2289795"/>
              <a:gd name="connsiteX30" fmla="*/ 0 w 7272808"/>
              <a:gd name="connsiteY30" fmla="*/ 1144898 h 2289795"/>
              <a:gd name="connsiteX31" fmla="*/ 0 w 7272808"/>
              <a:gd name="connsiteY31" fmla="*/ 549551 h 2289795"/>
              <a:gd name="connsiteX32" fmla="*/ 0 w 7272808"/>
              <a:gd name="connsiteY32" fmla="*/ 0 h 2289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72808" h="2289795" fill="none" extrusionOk="0">
                <a:moveTo>
                  <a:pt x="0" y="0"/>
                </a:moveTo>
                <a:cubicBezTo>
                  <a:pt x="312643" y="11536"/>
                  <a:pt x="641767" y="1488"/>
                  <a:pt x="806621" y="0"/>
                </a:cubicBezTo>
                <a:cubicBezTo>
                  <a:pt x="971475" y="-1488"/>
                  <a:pt x="1105538" y="-13872"/>
                  <a:pt x="1322329" y="0"/>
                </a:cubicBezTo>
                <a:cubicBezTo>
                  <a:pt x="1539120" y="13872"/>
                  <a:pt x="1715448" y="754"/>
                  <a:pt x="1910765" y="0"/>
                </a:cubicBezTo>
                <a:cubicBezTo>
                  <a:pt x="2106082" y="-754"/>
                  <a:pt x="2210828" y="-26262"/>
                  <a:pt x="2499201" y="0"/>
                </a:cubicBezTo>
                <a:cubicBezTo>
                  <a:pt x="2787574" y="26262"/>
                  <a:pt x="2918802" y="11056"/>
                  <a:pt x="3305822" y="0"/>
                </a:cubicBezTo>
                <a:cubicBezTo>
                  <a:pt x="3692842" y="-11056"/>
                  <a:pt x="3860044" y="10611"/>
                  <a:pt x="4112442" y="0"/>
                </a:cubicBezTo>
                <a:cubicBezTo>
                  <a:pt x="4364840" y="-10611"/>
                  <a:pt x="4513687" y="16047"/>
                  <a:pt x="4700879" y="0"/>
                </a:cubicBezTo>
                <a:cubicBezTo>
                  <a:pt x="4888071" y="-16047"/>
                  <a:pt x="4967360" y="-15807"/>
                  <a:pt x="5143859" y="0"/>
                </a:cubicBezTo>
                <a:cubicBezTo>
                  <a:pt x="5320358" y="15807"/>
                  <a:pt x="5662352" y="-155"/>
                  <a:pt x="5805023" y="0"/>
                </a:cubicBezTo>
                <a:cubicBezTo>
                  <a:pt x="5947694" y="155"/>
                  <a:pt x="6178096" y="-12449"/>
                  <a:pt x="6466187" y="0"/>
                </a:cubicBezTo>
                <a:cubicBezTo>
                  <a:pt x="6754278" y="12449"/>
                  <a:pt x="6950542" y="-30626"/>
                  <a:pt x="7272808" y="0"/>
                </a:cubicBezTo>
                <a:cubicBezTo>
                  <a:pt x="7268297" y="236324"/>
                  <a:pt x="7289308" y="437846"/>
                  <a:pt x="7272808" y="618245"/>
                </a:cubicBezTo>
                <a:cubicBezTo>
                  <a:pt x="7256308" y="798644"/>
                  <a:pt x="7267949" y="933521"/>
                  <a:pt x="7272808" y="1167795"/>
                </a:cubicBezTo>
                <a:cubicBezTo>
                  <a:pt x="7277668" y="1402069"/>
                  <a:pt x="7249832" y="1453731"/>
                  <a:pt x="7272808" y="1671550"/>
                </a:cubicBezTo>
                <a:cubicBezTo>
                  <a:pt x="7295784" y="1889369"/>
                  <a:pt x="7270190" y="2047445"/>
                  <a:pt x="7272808" y="2289795"/>
                </a:cubicBezTo>
                <a:cubicBezTo>
                  <a:pt x="7060516" y="2311649"/>
                  <a:pt x="6977857" y="2278018"/>
                  <a:pt x="6829828" y="2289795"/>
                </a:cubicBezTo>
                <a:cubicBezTo>
                  <a:pt x="6681799" y="2301572"/>
                  <a:pt x="6483053" y="2266047"/>
                  <a:pt x="6314120" y="2289795"/>
                </a:cubicBezTo>
                <a:cubicBezTo>
                  <a:pt x="6145187" y="2313543"/>
                  <a:pt x="5911208" y="2273352"/>
                  <a:pt x="5725683" y="2289795"/>
                </a:cubicBezTo>
                <a:cubicBezTo>
                  <a:pt x="5540158" y="2306238"/>
                  <a:pt x="5124834" y="2323533"/>
                  <a:pt x="4919063" y="2289795"/>
                </a:cubicBezTo>
                <a:cubicBezTo>
                  <a:pt x="4713292" y="2256057"/>
                  <a:pt x="4492107" y="2285064"/>
                  <a:pt x="4257899" y="2289795"/>
                </a:cubicBezTo>
                <a:cubicBezTo>
                  <a:pt x="4023691" y="2294526"/>
                  <a:pt x="3969851" y="2305708"/>
                  <a:pt x="3742190" y="2289795"/>
                </a:cubicBezTo>
                <a:cubicBezTo>
                  <a:pt x="3514529" y="2273882"/>
                  <a:pt x="3350556" y="2307929"/>
                  <a:pt x="3153754" y="2289795"/>
                </a:cubicBezTo>
                <a:cubicBezTo>
                  <a:pt x="2956952" y="2271661"/>
                  <a:pt x="2819489" y="2297047"/>
                  <a:pt x="2565318" y="2289795"/>
                </a:cubicBezTo>
                <a:cubicBezTo>
                  <a:pt x="2311147" y="2282543"/>
                  <a:pt x="2163691" y="2280083"/>
                  <a:pt x="1976881" y="2289795"/>
                </a:cubicBezTo>
                <a:cubicBezTo>
                  <a:pt x="1790071" y="2299507"/>
                  <a:pt x="1753213" y="2297802"/>
                  <a:pt x="1533901" y="2289795"/>
                </a:cubicBezTo>
                <a:cubicBezTo>
                  <a:pt x="1314589" y="2281788"/>
                  <a:pt x="1252822" y="2295565"/>
                  <a:pt x="1090921" y="2289795"/>
                </a:cubicBezTo>
                <a:cubicBezTo>
                  <a:pt x="929020" y="2284025"/>
                  <a:pt x="808548" y="2310371"/>
                  <a:pt x="647941" y="2289795"/>
                </a:cubicBezTo>
                <a:cubicBezTo>
                  <a:pt x="487334" y="2269219"/>
                  <a:pt x="240437" y="2279366"/>
                  <a:pt x="0" y="2289795"/>
                </a:cubicBezTo>
                <a:cubicBezTo>
                  <a:pt x="8446" y="2114844"/>
                  <a:pt x="3002" y="1969973"/>
                  <a:pt x="0" y="1763142"/>
                </a:cubicBezTo>
                <a:cubicBezTo>
                  <a:pt x="-3002" y="1556311"/>
                  <a:pt x="28185" y="1324144"/>
                  <a:pt x="0" y="1144898"/>
                </a:cubicBezTo>
                <a:cubicBezTo>
                  <a:pt x="-28185" y="965652"/>
                  <a:pt x="15774" y="692655"/>
                  <a:pt x="0" y="549551"/>
                </a:cubicBezTo>
                <a:cubicBezTo>
                  <a:pt x="-15774" y="406447"/>
                  <a:pt x="-21378" y="168015"/>
                  <a:pt x="0" y="0"/>
                </a:cubicBezTo>
                <a:close/>
              </a:path>
              <a:path w="7272808" h="2289795" stroke="0" extrusionOk="0">
                <a:moveTo>
                  <a:pt x="0" y="0"/>
                </a:moveTo>
                <a:cubicBezTo>
                  <a:pt x="264066" y="4484"/>
                  <a:pt x="331606" y="-21693"/>
                  <a:pt x="588436" y="0"/>
                </a:cubicBezTo>
                <a:cubicBezTo>
                  <a:pt x="845266" y="21693"/>
                  <a:pt x="1034436" y="26822"/>
                  <a:pt x="1176873" y="0"/>
                </a:cubicBezTo>
                <a:cubicBezTo>
                  <a:pt x="1319310" y="-26822"/>
                  <a:pt x="1668846" y="29778"/>
                  <a:pt x="1838037" y="0"/>
                </a:cubicBezTo>
                <a:cubicBezTo>
                  <a:pt x="2007228" y="-29778"/>
                  <a:pt x="2286327" y="-26422"/>
                  <a:pt x="2571929" y="0"/>
                </a:cubicBezTo>
                <a:cubicBezTo>
                  <a:pt x="2857531" y="26422"/>
                  <a:pt x="3111571" y="1196"/>
                  <a:pt x="3305822" y="0"/>
                </a:cubicBezTo>
                <a:cubicBezTo>
                  <a:pt x="3500073" y="-1196"/>
                  <a:pt x="3641319" y="-13800"/>
                  <a:pt x="3821530" y="0"/>
                </a:cubicBezTo>
                <a:cubicBezTo>
                  <a:pt x="4001741" y="13800"/>
                  <a:pt x="4160430" y="14855"/>
                  <a:pt x="4264510" y="0"/>
                </a:cubicBezTo>
                <a:cubicBezTo>
                  <a:pt x="4368590" y="-14855"/>
                  <a:pt x="4685779" y="14984"/>
                  <a:pt x="4852946" y="0"/>
                </a:cubicBezTo>
                <a:cubicBezTo>
                  <a:pt x="5020113" y="-14984"/>
                  <a:pt x="5124464" y="4073"/>
                  <a:pt x="5368655" y="0"/>
                </a:cubicBezTo>
                <a:cubicBezTo>
                  <a:pt x="5612846" y="-4073"/>
                  <a:pt x="5898734" y="-31484"/>
                  <a:pt x="6102547" y="0"/>
                </a:cubicBezTo>
                <a:cubicBezTo>
                  <a:pt x="6306360" y="31484"/>
                  <a:pt x="6363368" y="13691"/>
                  <a:pt x="6618255" y="0"/>
                </a:cubicBezTo>
                <a:cubicBezTo>
                  <a:pt x="6873142" y="-13691"/>
                  <a:pt x="7107079" y="25462"/>
                  <a:pt x="7272808" y="0"/>
                </a:cubicBezTo>
                <a:cubicBezTo>
                  <a:pt x="7245835" y="241020"/>
                  <a:pt x="7297585" y="416329"/>
                  <a:pt x="7272808" y="572449"/>
                </a:cubicBezTo>
                <a:cubicBezTo>
                  <a:pt x="7248031" y="728569"/>
                  <a:pt x="7299306" y="892321"/>
                  <a:pt x="7272808" y="1190693"/>
                </a:cubicBezTo>
                <a:cubicBezTo>
                  <a:pt x="7246310" y="1489065"/>
                  <a:pt x="7280154" y="1755617"/>
                  <a:pt x="7272808" y="2289795"/>
                </a:cubicBezTo>
                <a:cubicBezTo>
                  <a:pt x="6940257" y="2266406"/>
                  <a:pt x="6795635" y="2291346"/>
                  <a:pt x="6538916" y="2289795"/>
                </a:cubicBezTo>
                <a:cubicBezTo>
                  <a:pt x="6282197" y="2288244"/>
                  <a:pt x="6249534" y="2268777"/>
                  <a:pt x="6095935" y="2289795"/>
                </a:cubicBezTo>
                <a:cubicBezTo>
                  <a:pt x="5942336" y="2310813"/>
                  <a:pt x="5644585" y="2272038"/>
                  <a:pt x="5289315" y="2289795"/>
                </a:cubicBezTo>
                <a:cubicBezTo>
                  <a:pt x="4934045" y="2307552"/>
                  <a:pt x="4879722" y="2283701"/>
                  <a:pt x="4482694" y="2289795"/>
                </a:cubicBezTo>
                <a:cubicBezTo>
                  <a:pt x="4085666" y="2295889"/>
                  <a:pt x="4150271" y="2282987"/>
                  <a:pt x="3821530" y="2289795"/>
                </a:cubicBezTo>
                <a:cubicBezTo>
                  <a:pt x="3492789" y="2296603"/>
                  <a:pt x="3239853" y="2292296"/>
                  <a:pt x="3014909" y="2289795"/>
                </a:cubicBezTo>
                <a:cubicBezTo>
                  <a:pt x="2789965" y="2287294"/>
                  <a:pt x="2479676" y="2312208"/>
                  <a:pt x="2208289" y="2289795"/>
                </a:cubicBezTo>
                <a:cubicBezTo>
                  <a:pt x="1936902" y="2267382"/>
                  <a:pt x="1869334" y="2264682"/>
                  <a:pt x="1547125" y="2289795"/>
                </a:cubicBezTo>
                <a:cubicBezTo>
                  <a:pt x="1224916" y="2314908"/>
                  <a:pt x="1173514" y="2307684"/>
                  <a:pt x="1031416" y="2289795"/>
                </a:cubicBezTo>
                <a:cubicBezTo>
                  <a:pt x="889318" y="2271906"/>
                  <a:pt x="234812" y="2259914"/>
                  <a:pt x="0" y="2289795"/>
                </a:cubicBezTo>
                <a:cubicBezTo>
                  <a:pt x="7440" y="2161130"/>
                  <a:pt x="-19411" y="1911194"/>
                  <a:pt x="0" y="1671550"/>
                </a:cubicBezTo>
                <a:cubicBezTo>
                  <a:pt x="19411" y="1431906"/>
                  <a:pt x="-26461" y="1345655"/>
                  <a:pt x="0" y="1099102"/>
                </a:cubicBezTo>
                <a:cubicBezTo>
                  <a:pt x="26461" y="852549"/>
                  <a:pt x="-343" y="711483"/>
                  <a:pt x="0" y="572449"/>
                </a:cubicBezTo>
                <a:cubicBezTo>
                  <a:pt x="343" y="433415"/>
                  <a:pt x="19125" y="198761"/>
                  <a:pt x="0" y="0"/>
                </a:cubicBezTo>
                <a:close/>
              </a:path>
            </a:pathLst>
          </a:custGeom>
          <a:solidFill>
            <a:schemeClr val="bg1"/>
          </a:solidFill>
          <a:ln>
            <a:solidFill>
              <a:schemeClr val="tx1"/>
            </a:solidFill>
            <a:extLst>
              <a:ext uri="{C807C97D-BFC1-408E-A445-0C87EB9F89A2}">
                <ask:lineSketchStyleProps xmlns:ask="http://schemas.microsoft.com/office/drawing/2018/sketchyshapes" sd="4153057476">
                  <a:prstGeom prst="rect">
                    <a:avLst/>
                  </a:prstGeom>
                  <ask:type>
                    <ask:lineSketchFreehand/>
                  </ask:type>
                </ask:lineSketchStyleProps>
              </a:ext>
            </a:extLst>
          </a:ln>
        </p:spPr>
        <p:txBody>
          <a:bodyPr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endParaRPr lang="en-GB" sz="11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a:p>
            <a:r>
              <a:rPr lang="en-GB" sz="3200" dirty="0" err="1">
                <a:latin typeface="Sans Serif Collection" panose="020B0502040504020204" pitchFamily="34" charset="0"/>
                <a:ea typeface="Sans Serif Collection" panose="020B0502040504020204" pitchFamily="34" charset="0"/>
                <a:cs typeface="Sans Serif Collection" panose="020B0502040504020204" pitchFamily="34" charset="0"/>
              </a:rPr>
              <a:t>Bluesky</a:t>
            </a:r>
            <a:r>
              <a:rPr lang="en-GB" sz="3200" dirty="0">
                <a:latin typeface="Sans Serif Collection" panose="020B0502040504020204" pitchFamily="34" charset="0"/>
                <a:ea typeface="Sans Serif Collection" panose="020B0502040504020204" pitchFamily="34" charset="0"/>
                <a:cs typeface="Sans Serif Collection" panose="020B0502040504020204" pitchFamily="34" charset="0"/>
              </a:rPr>
              <a:t>:  @barsteward.bsky.social</a:t>
            </a:r>
          </a:p>
          <a:p>
            <a:r>
              <a:rPr lang="en-GB" sz="1900" dirty="0">
                <a:solidFill>
                  <a:schemeClr val="accent1">
                    <a:lumMod val="7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Mastodon: @barsteward@infosec.exchange</a:t>
            </a:r>
          </a:p>
          <a:p>
            <a:r>
              <a:rPr lang="en-GB" sz="1900" strike="sngStrike"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RIP Twitter:  @barsteward</a:t>
            </a:r>
          </a:p>
        </p:txBody>
      </p:sp>
      <p:pic>
        <p:nvPicPr>
          <p:cNvPr id="5" name="Picture 4" descr="A clay character called Morph with arms outstretched. Aardman Animations Limited&#10; &#10;Image used under licence: https://creativecommons.org/licenses/by/4.0/&#10;Image source:&#10;Science Museum Group. Model of 'Morph'. 1999-5162 Science Museum Group Collection Online. Accessed 21 November 2024. https://collection.sciencemuseumgroup.org.uk/objects/co8180635/model-of-morph.">
            <a:extLst>
              <a:ext uri="{FF2B5EF4-FFF2-40B4-BE49-F238E27FC236}">
                <a16:creationId xmlns:a16="http://schemas.microsoft.com/office/drawing/2014/main" id="{ADC59FB5-495F-E33F-1451-B23E3C0447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8746" y="3835060"/>
            <a:ext cx="1975806" cy="2762292"/>
          </a:xfrm>
          <a:custGeom>
            <a:avLst/>
            <a:gdLst>
              <a:gd name="connsiteX0" fmla="*/ 0 w 1975806"/>
              <a:gd name="connsiteY0" fmla="*/ 0 h 2762292"/>
              <a:gd name="connsiteX1" fmla="*/ 434677 w 1975806"/>
              <a:gd name="connsiteY1" fmla="*/ 0 h 2762292"/>
              <a:gd name="connsiteX2" fmla="*/ 889113 w 1975806"/>
              <a:gd name="connsiteY2" fmla="*/ 0 h 2762292"/>
              <a:gd name="connsiteX3" fmla="*/ 1402822 w 1975806"/>
              <a:gd name="connsiteY3" fmla="*/ 0 h 2762292"/>
              <a:gd name="connsiteX4" fmla="*/ 1975806 w 1975806"/>
              <a:gd name="connsiteY4" fmla="*/ 0 h 2762292"/>
              <a:gd name="connsiteX5" fmla="*/ 1975806 w 1975806"/>
              <a:gd name="connsiteY5" fmla="*/ 497213 h 2762292"/>
              <a:gd name="connsiteX6" fmla="*/ 1975806 w 1975806"/>
              <a:gd name="connsiteY6" fmla="*/ 966802 h 2762292"/>
              <a:gd name="connsiteX7" fmla="*/ 1975806 w 1975806"/>
              <a:gd name="connsiteY7" fmla="*/ 1436392 h 2762292"/>
              <a:gd name="connsiteX8" fmla="*/ 1975806 w 1975806"/>
              <a:gd name="connsiteY8" fmla="*/ 1988850 h 2762292"/>
              <a:gd name="connsiteX9" fmla="*/ 1975806 w 1975806"/>
              <a:gd name="connsiteY9" fmla="*/ 2762292 h 2762292"/>
              <a:gd name="connsiteX10" fmla="*/ 1462096 w 1975806"/>
              <a:gd name="connsiteY10" fmla="*/ 2762292 h 2762292"/>
              <a:gd name="connsiteX11" fmla="*/ 987903 w 1975806"/>
              <a:gd name="connsiteY11" fmla="*/ 2762292 h 2762292"/>
              <a:gd name="connsiteX12" fmla="*/ 553226 w 1975806"/>
              <a:gd name="connsiteY12" fmla="*/ 2762292 h 2762292"/>
              <a:gd name="connsiteX13" fmla="*/ 0 w 1975806"/>
              <a:gd name="connsiteY13" fmla="*/ 2762292 h 2762292"/>
              <a:gd name="connsiteX14" fmla="*/ 0 w 1975806"/>
              <a:gd name="connsiteY14" fmla="*/ 2265079 h 2762292"/>
              <a:gd name="connsiteX15" fmla="*/ 0 w 1975806"/>
              <a:gd name="connsiteY15" fmla="*/ 1712621 h 2762292"/>
              <a:gd name="connsiteX16" fmla="*/ 0 w 1975806"/>
              <a:gd name="connsiteY16" fmla="*/ 1104917 h 2762292"/>
              <a:gd name="connsiteX17" fmla="*/ 0 w 1975806"/>
              <a:gd name="connsiteY17" fmla="*/ 607704 h 2762292"/>
              <a:gd name="connsiteX18" fmla="*/ 0 w 1975806"/>
              <a:gd name="connsiteY18" fmla="*/ 0 h 2762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5806" h="2762292" fill="none" extrusionOk="0">
                <a:moveTo>
                  <a:pt x="0" y="0"/>
                </a:moveTo>
                <a:cubicBezTo>
                  <a:pt x="141201" y="-34596"/>
                  <a:pt x="248803" y="35754"/>
                  <a:pt x="434677" y="0"/>
                </a:cubicBezTo>
                <a:cubicBezTo>
                  <a:pt x="620551" y="-35754"/>
                  <a:pt x="781243" y="18790"/>
                  <a:pt x="889113" y="0"/>
                </a:cubicBezTo>
                <a:cubicBezTo>
                  <a:pt x="996983" y="-18790"/>
                  <a:pt x="1213382" y="46998"/>
                  <a:pt x="1402822" y="0"/>
                </a:cubicBezTo>
                <a:cubicBezTo>
                  <a:pt x="1592262" y="-46998"/>
                  <a:pt x="1825843" y="6253"/>
                  <a:pt x="1975806" y="0"/>
                </a:cubicBezTo>
                <a:cubicBezTo>
                  <a:pt x="2024365" y="106385"/>
                  <a:pt x="1920518" y="322755"/>
                  <a:pt x="1975806" y="497213"/>
                </a:cubicBezTo>
                <a:cubicBezTo>
                  <a:pt x="2031094" y="671671"/>
                  <a:pt x="1929293" y="775015"/>
                  <a:pt x="1975806" y="966802"/>
                </a:cubicBezTo>
                <a:cubicBezTo>
                  <a:pt x="2022319" y="1158589"/>
                  <a:pt x="1948152" y="1337158"/>
                  <a:pt x="1975806" y="1436392"/>
                </a:cubicBezTo>
                <a:cubicBezTo>
                  <a:pt x="2003460" y="1535626"/>
                  <a:pt x="1918756" y="1720128"/>
                  <a:pt x="1975806" y="1988850"/>
                </a:cubicBezTo>
                <a:cubicBezTo>
                  <a:pt x="2032856" y="2257572"/>
                  <a:pt x="1895638" y="2481994"/>
                  <a:pt x="1975806" y="2762292"/>
                </a:cubicBezTo>
                <a:cubicBezTo>
                  <a:pt x="1829810" y="2777371"/>
                  <a:pt x="1618872" y="2746360"/>
                  <a:pt x="1462096" y="2762292"/>
                </a:cubicBezTo>
                <a:cubicBezTo>
                  <a:pt x="1305320" y="2778224"/>
                  <a:pt x="1207446" y="2742149"/>
                  <a:pt x="987903" y="2762292"/>
                </a:cubicBezTo>
                <a:cubicBezTo>
                  <a:pt x="768360" y="2782435"/>
                  <a:pt x="724211" y="2715444"/>
                  <a:pt x="553226" y="2762292"/>
                </a:cubicBezTo>
                <a:cubicBezTo>
                  <a:pt x="382241" y="2809140"/>
                  <a:pt x="140153" y="2724313"/>
                  <a:pt x="0" y="2762292"/>
                </a:cubicBezTo>
                <a:cubicBezTo>
                  <a:pt x="-30395" y="2575536"/>
                  <a:pt x="20253" y="2487023"/>
                  <a:pt x="0" y="2265079"/>
                </a:cubicBezTo>
                <a:cubicBezTo>
                  <a:pt x="-20253" y="2043135"/>
                  <a:pt x="17701" y="1884980"/>
                  <a:pt x="0" y="1712621"/>
                </a:cubicBezTo>
                <a:cubicBezTo>
                  <a:pt x="-17701" y="1540262"/>
                  <a:pt x="27175" y="1342887"/>
                  <a:pt x="0" y="1104917"/>
                </a:cubicBezTo>
                <a:cubicBezTo>
                  <a:pt x="-27175" y="866947"/>
                  <a:pt x="16355" y="757688"/>
                  <a:pt x="0" y="607704"/>
                </a:cubicBezTo>
                <a:cubicBezTo>
                  <a:pt x="-16355" y="457720"/>
                  <a:pt x="40733" y="135865"/>
                  <a:pt x="0" y="0"/>
                </a:cubicBezTo>
                <a:close/>
              </a:path>
              <a:path w="1975806" h="2762292" stroke="0" extrusionOk="0">
                <a:moveTo>
                  <a:pt x="0" y="0"/>
                </a:moveTo>
                <a:cubicBezTo>
                  <a:pt x="232931" y="-43941"/>
                  <a:pt x="245862" y="50010"/>
                  <a:pt x="474193" y="0"/>
                </a:cubicBezTo>
                <a:cubicBezTo>
                  <a:pt x="702524" y="-50010"/>
                  <a:pt x="779077" y="51361"/>
                  <a:pt x="908871" y="0"/>
                </a:cubicBezTo>
                <a:cubicBezTo>
                  <a:pt x="1038665" y="-51361"/>
                  <a:pt x="1257924" y="61788"/>
                  <a:pt x="1442338" y="0"/>
                </a:cubicBezTo>
                <a:cubicBezTo>
                  <a:pt x="1626752" y="-61788"/>
                  <a:pt x="1820715" y="63130"/>
                  <a:pt x="1975806" y="0"/>
                </a:cubicBezTo>
                <a:cubicBezTo>
                  <a:pt x="2028609" y="252058"/>
                  <a:pt x="1941852" y="390639"/>
                  <a:pt x="1975806" y="524835"/>
                </a:cubicBezTo>
                <a:cubicBezTo>
                  <a:pt x="2009760" y="659032"/>
                  <a:pt x="1925636" y="804369"/>
                  <a:pt x="1975806" y="1022048"/>
                </a:cubicBezTo>
                <a:cubicBezTo>
                  <a:pt x="2025976" y="1239727"/>
                  <a:pt x="1974957" y="1331191"/>
                  <a:pt x="1975806" y="1574506"/>
                </a:cubicBezTo>
                <a:cubicBezTo>
                  <a:pt x="1976655" y="1817821"/>
                  <a:pt x="1923533" y="1944683"/>
                  <a:pt x="1975806" y="2126965"/>
                </a:cubicBezTo>
                <a:cubicBezTo>
                  <a:pt x="2028079" y="2309247"/>
                  <a:pt x="1901239" y="2612416"/>
                  <a:pt x="1975806" y="2762292"/>
                </a:cubicBezTo>
                <a:cubicBezTo>
                  <a:pt x="1842344" y="2806577"/>
                  <a:pt x="1692648" y="2725223"/>
                  <a:pt x="1521371" y="2762292"/>
                </a:cubicBezTo>
                <a:cubicBezTo>
                  <a:pt x="1350095" y="2799361"/>
                  <a:pt x="1147081" y="2738119"/>
                  <a:pt x="1027419" y="2762292"/>
                </a:cubicBezTo>
                <a:cubicBezTo>
                  <a:pt x="907757" y="2786465"/>
                  <a:pt x="649529" y="2731023"/>
                  <a:pt x="553226" y="2762292"/>
                </a:cubicBezTo>
                <a:cubicBezTo>
                  <a:pt x="456923" y="2793561"/>
                  <a:pt x="120374" y="2717341"/>
                  <a:pt x="0" y="2762292"/>
                </a:cubicBezTo>
                <a:cubicBezTo>
                  <a:pt x="-38419" y="2526747"/>
                  <a:pt x="72619" y="2451522"/>
                  <a:pt x="0" y="2154588"/>
                </a:cubicBezTo>
                <a:cubicBezTo>
                  <a:pt x="-72619" y="1857654"/>
                  <a:pt x="71954" y="1703373"/>
                  <a:pt x="0" y="1546884"/>
                </a:cubicBezTo>
                <a:cubicBezTo>
                  <a:pt x="-71954" y="1390395"/>
                  <a:pt x="34884" y="1140515"/>
                  <a:pt x="0" y="994425"/>
                </a:cubicBezTo>
                <a:cubicBezTo>
                  <a:pt x="-34884" y="848335"/>
                  <a:pt x="17041" y="449372"/>
                  <a:pt x="0" y="0"/>
                </a:cubicBezTo>
                <a:close/>
              </a:path>
            </a:pathLst>
          </a:custGeom>
          <a:ln w="127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pic>
        <p:nvPicPr>
          <p:cNvPr id="7" name="Picture 6" descr="A qr code with black squares&#10;&#10;Description automatically generated">
            <a:extLst>
              <a:ext uri="{FF2B5EF4-FFF2-40B4-BE49-F238E27FC236}">
                <a16:creationId xmlns:a16="http://schemas.microsoft.com/office/drawing/2014/main" id="{4F66F407-FC10-46C8-00F3-CF97E8363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6173" y="1168589"/>
            <a:ext cx="2464549" cy="2464549"/>
          </a:xfrm>
          <a:prstGeom prst="rect">
            <a:avLst/>
          </a:prstGeom>
        </p:spPr>
      </p:pic>
      <p:sp>
        <p:nvSpPr>
          <p:cNvPr id="2" name="Title 1">
            <a:extLst>
              <a:ext uri="{FF2B5EF4-FFF2-40B4-BE49-F238E27FC236}">
                <a16:creationId xmlns:a16="http://schemas.microsoft.com/office/drawing/2014/main" id="{AF21D814-B9C9-94B6-48C0-5BC5F0020E2F}"/>
              </a:ext>
            </a:extLst>
          </p:cNvPr>
          <p:cNvSpPr>
            <a:spLocks noGrp="1"/>
          </p:cNvSpPr>
          <p:nvPr>
            <p:ph type="title" idx="4294967295"/>
          </p:nvPr>
        </p:nvSpPr>
        <p:spPr>
          <a:xfrm>
            <a:off x="87642" y="15677"/>
            <a:ext cx="3995936" cy="331440"/>
          </a:xfrm>
        </p:spPr>
        <p:txBody>
          <a:bodyPr>
            <a:normAutofit/>
          </a:bodyPr>
          <a:lstStyle/>
          <a:p>
            <a:r>
              <a:rPr lang="en-GB" sz="100" dirty="0">
                <a:solidFill>
                  <a:schemeClr val="bg1"/>
                </a:solidFill>
              </a:rPr>
              <a:t>So long and thanks for all the fish</a:t>
            </a:r>
          </a:p>
        </p:txBody>
      </p:sp>
    </p:spTree>
    <p:extLst>
      <p:ext uri="{BB962C8B-B14F-4D97-AF65-F5344CB8AC3E}">
        <p14:creationId xmlns:p14="http://schemas.microsoft.com/office/powerpoint/2010/main" val="3661180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2420888"/>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42946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536" y="1772816"/>
            <a:ext cx="9144000" cy="1168152"/>
          </a:xfrm>
        </p:spPr>
        <p:txBody>
          <a:bodyPr rtlCol="0">
            <a:normAutofit/>
          </a:bodyPr>
          <a:lstStyle/>
          <a:p>
            <a:pPr rtl="0"/>
            <a:r>
              <a:rPr lang="en-gb" sz="6000" dirty="0">
                <a:latin typeface="Sans Serif Collection" panose="020B0502040504020204" pitchFamily="34" charset="0"/>
                <a:ea typeface="Sans Serif Collection" panose="020B0502040504020204" pitchFamily="34" charset="0"/>
                <a:cs typeface="Sans Serif Collection" panose="020B0502040504020204" pitchFamily="34" charset="0"/>
              </a:rPr>
              <a:t>What The F (I) ?</a:t>
            </a:r>
            <a:endParaRPr sz="60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 Placeholder 2"/>
          <p:cNvSpPr>
            <a:spLocks noGrp="1"/>
          </p:cNvSpPr>
          <p:nvPr>
            <p:ph type="body" idx="1"/>
          </p:nvPr>
        </p:nvSpPr>
        <p:spPr>
          <a:xfrm>
            <a:off x="1550536" y="2916642"/>
            <a:ext cx="9144000" cy="1506537"/>
          </a:xfrm>
        </p:spPr>
        <p:txBody>
          <a:bodyPr rtlCol="0">
            <a:normAutofit/>
          </a:bodyPr>
          <a:lstStyle/>
          <a:p>
            <a:pPr rtl="0"/>
            <a:r>
              <a:rPr lang="en-GB" sz="2800" dirty="0">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 anyway?</a:t>
            </a:r>
            <a:endParaRPr sz="2800"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Tree>
    <p:extLst>
      <p:ext uri="{BB962C8B-B14F-4D97-AF65-F5344CB8AC3E}">
        <p14:creationId xmlns:p14="http://schemas.microsoft.com/office/powerpoint/2010/main" val="1714460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298" y="206828"/>
            <a:ext cx="9612560" cy="731431"/>
          </a:xfrm>
        </p:spPr>
        <p:txBody>
          <a:bodyPr rtlCol="0">
            <a:normAutofit/>
          </a:bodyPr>
          <a:lstStyle/>
          <a:p>
            <a:pPr rtl="0"/>
            <a:r>
              <a:rPr lang="en-gb" dirty="0">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 (FI)?</a:t>
            </a:r>
            <a:endParaRPr dirty="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3" name="Text Placeholder 2"/>
          <p:cNvSpPr>
            <a:spLocks noGrp="1"/>
          </p:cNvSpPr>
          <p:nvPr>
            <p:ph type="body" idx="1"/>
          </p:nvPr>
        </p:nvSpPr>
        <p:spPr>
          <a:xfrm>
            <a:off x="712298" y="992078"/>
            <a:ext cx="10640286" cy="5101217"/>
          </a:xfrm>
        </p:spPr>
        <p:txBody>
          <a:bodyPr rtlCol="0">
            <a:normAutofit/>
          </a:bodyPr>
          <a:lstStyle/>
          <a:p>
            <a:r>
              <a:rPr lang="en-gb" sz="3200" dirty="0">
                <a:latin typeface="Sans Serif Collection" panose="020B0502040504020204" pitchFamily="34" charset="0"/>
                <a:ea typeface="Sans Serif Collection" panose="020B0502040504020204" pitchFamily="34" charset="0"/>
                <a:cs typeface="Sans Serif Collection" panose="020B0502040504020204" pitchFamily="34" charset="0"/>
              </a:rPr>
              <a:t>Fault Injection (FI) is a class of hardware attacks in which the device is stressed in an unusual way to make it malfunction.</a:t>
            </a:r>
            <a:endParaRPr lang="en-GB" sz="3200" dirty="0"/>
          </a:p>
          <a:p>
            <a:pPr rtl="0"/>
            <a:endPar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rtl="0"/>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Extremes of </a:t>
            </a:r>
          </a:p>
          <a:p>
            <a:pPr marL="342900" indent="-342900" rtl="0">
              <a:buClr>
                <a:schemeClr val="tx1"/>
              </a:buClr>
              <a:buFont typeface="Arial" panose="020B0604020202020204" pitchFamily="34" charset="0"/>
              <a:buChar char="•"/>
            </a:pPr>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a:t>
            </a:r>
          </a:p>
          <a:p>
            <a:pPr marL="342900" indent="-342900" rtl="0">
              <a:buClr>
                <a:schemeClr val="tx1"/>
              </a:buClr>
              <a:buFont typeface="Arial" panose="020B0604020202020204" pitchFamily="34" charset="0"/>
              <a:buChar char="•"/>
            </a:pPr>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Electromagnetic fields</a:t>
            </a:r>
          </a:p>
          <a:p>
            <a:pPr marL="342900" indent="-342900" rtl="0">
              <a:buClr>
                <a:schemeClr val="tx1"/>
              </a:buClr>
              <a:buFont typeface="Arial" panose="020B0604020202020204" pitchFamily="34" charset="0"/>
              <a:buChar char="•"/>
            </a:pPr>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Clock speed</a:t>
            </a:r>
          </a:p>
          <a:p>
            <a:pPr marL="342900" indent="-342900" rtl="0">
              <a:buClr>
                <a:schemeClr val="tx1"/>
              </a:buClr>
              <a:buFont typeface="Arial" panose="020B0604020202020204" pitchFamily="34" charset="0"/>
              <a:buChar char="•"/>
            </a:pPr>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Temperature</a:t>
            </a:r>
          </a:p>
          <a:p>
            <a:pPr marL="342900" indent="-342900" rtl="0">
              <a:buClr>
                <a:schemeClr val="tx1"/>
              </a:buClr>
              <a:buFont typeface="Arial" panose="020B0604020202020204" pitchFamily="34" charset="0"/>
              <a:buChar char="•"/>
            </a:pPr>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Light</a:t>
            </a:r>
          </a:p>
          <a:p>
            <a:pPr marL="342900" indent="-342900" rtl="0">
              <a:buClr>
                <a:schemeClr val="tx1"/>
              </a:buClr>
              <a:buFont typeface="Arial" panose="020B0604020202020204" pitchFamily="34" charset="0"/>
              <a:buChar char="•"/>
            </a:pPr>
            <a:r>
              <a:rPr lang="en-GB"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Ionizing radiation…</a:t>
            </a:r>
            <a:endParaRPr sz="3200" dirty="0">
              <a:solidFill>
                <a:schemeClr val="tx1">
                  <a:lumMod val="95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pic>
        <p:nvPicPr>
          <p:cNvPr id="16" name="Graphic 15">
            <a:extLst>
              <a:ext uri="{FF2B5EF4-FFF2-40B4-BE49-F238E27FC236}">
                <a16:creationId xmlns:a16="http://schemas.microsoft.com/office/drawing/2014/main" id="{E1D6B167-CB3C-CDE6-1ECD-6D9B3B9CA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5004533" y="3705379"/>
            <a:ext cx="1970512" cy="1858973"/>
          </a:xfrm>
          <a:prstGeom prst="rect">
            <a:avLst/>
          </a:prstGeom>
        </p:spPr>
      </p:pic>
      <p:pic>
        <p:nvPicPr>
          <p:cNvPr id="18" name="Graphic 17">
            <a:extLst>
              <a:ext uri="{FF2B5EF4-FFF2-40B4-BE49-F238E27FC236}">
                <a16:creationId xmlns:a16="http://schemas.microsoft.com/office/drawing/2014/main" id="{1F57F34A-FA2B-4C7D-1C89-FA93B34730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6013088" y="2139811"/>
            <a:ext cx="1538877" cy="1541503"/>
          </a:xfrm>
          <a:prstGeom prst="rect">
            <a:avLst/>
          </a:prstGeom>
        </p:spPr>
      </p:pic>
      <p:pic>
        <p:nvPicPr>
          <p:cNvPr id="20" name="Graphic 19">
            <a:extLst>
              <a:ext uri="{FF2B5EF4-FFF2-40B4-BE49-F238E27FC236}">
                <a16:creationId xmlns:a16="http://schemas.microsoft.com/office/drawing/2014/main" id="{F84A9368-C744-ECD0-E3FE-20701AC903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0154" y="3933696"/>
            <a:ext cx="676991" cy="1402339"/>
          </a:xfrm>
          <a:prstGeom prst="rect">
            <a:avLst/>
          </a:prstGeom>
        </p:spPr>
      </p:pic>
      <p:pic>
        <p:nvPicPr>
          <p:cNvPr id="22" name="Picture 21" descr="A yellow triangle sign with a lightning bolt in the middle&#10;&#10;Description automatically generated">
            <a:extLst>
              <a:ext uri="{FF2B5EF4-FFF2-40B4-BE49-F238E27FC236}">
                <a16:creationId xmlns:a16="http://schemas.microsoft.com/office/drawing/2014/main" id="{1FE0D64A-C1AC-9C79-BD8A-1CEAB20EA4E0}"/>
              </a:ext>
            </a:extLst>
          </p:cNvPr>
          <p:cNvPicPr>
            <a:picLocks noChangeAspect="1"/>
          </p:cNvPicPr>
          <p:nvPr/>
        </p:nvPicPr>
        <p:blipFill>
          <a:blip r:embed="rId9" cstate="print">
            <a:extLst>
              <a:ext uri="{28A0092B-C50C-407E-A947-70E740481C1C}">
                <a14:useLocalDpi xmlns:a14="http://schemas.microsoft.com/office/drawing/2010/main" val="0"/>
              </a:ext>
            </a:extLst>
          </a:blip>
          <a:srcRect b="19422"/>
          <a:stretch/>
        </p:blipFill>
        <p:spPr>
          <a:xfrm>
            <a:off x="4303291" y="2167044"/>
            <a:ext cx="1513753" cy="1402339"/>
          </a:xfrm>
          <a:prstGeom prst="rect">
            <a:avLst/>
          </a:prstGeom>
        </p:spPr>
      </p:pic>
      <p:pic>
        <p:nvPicPr>
          <p:cNvPr id="33" name="Picture 32" descr="A screen shot of a grid&#10;&#10;Description automatically generated">
            <a:extLst>
              <a:ext uri="{FF2B5EF4-FFF2-40B4-BE49-F238E27FC236}">
                <a16:creationId xmlns:a16="http://schemas.microsoft.com/office/drawing/2014/main" id="{297F461F-8EBD-53A9-9F36-86AF26BAA9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80349" y="3696191"/>
            <a:ext cx="4238715" cy="1490041"/>
          </a:xfrm>
          <a:prstGeom prst="rect">
            <a:avLst/>
          </a:prstGeom>
        </p:spPr>
      </p:pic>
      <p:pic>
        <p:nvPicPr>
          <p:cNvPr id="35" name="Picture 34" descr="A yellow triangle with a black symbol&#10;&#10;Description automatically generated">
            <a:extLst>
              <a:ext uri="{FF2B5EF4-FFF2-40B4-BE49-F238E27FC236}">
                <a16:creationId xmlns:a16="http://schemas.microsoft.com/office/drawing/2014/main" id="{B0BA06ED-D01F-CA92-46FB-0235871E1E63}"/>
              </a:ext>
            </a:extLst>
          </p:cNvPr>
          <p:cNvPicPr>
            <a:picLocks noChangeAspect="1"/>
          </p:cNvPicPr>
          <p:nvPr/>
        </p:nvPicPr>
        <p:blipFill>
          <a:blip r:embed="rId11" cstate="print">
            <a:extLst>
              <a:ext uri="{28A0092B-C50C-407E-A947-70E740481C1C}">
                <a14:useLocalDpi xmlns:a14="http://schemas.microsoft.com/office/drawing/2010/main" val="0"/>
              </a:ext>
            </a:extLst>
          </a:blip>
          <a:srcRect l="2890" t="-811" r="-2890" b="21862"/>
          <a:stretch/>
        </p:blipFill>
        <p:spPr>
          <a:xfrm>
            <a:off x="5287339" y="5276637"/>
            <a:ext cx="1617319" cy="1447636"/>
          </a:xfrm>
          <a:prstGeom prst="rect">
            <a:avLst/>
          </a:prstGeom>
        </p:spPr>
      </p:pic>
    </p:spTree>
    <p:extLst>
      <p:ext uri="{BB962C8B-B14F-4D97-AF65-F5344CB8AC3E}">
        <p14:creationId xmlns:p14="http://schemas.microsoft.com/office/powerpoint/2010/main" val="328442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Right 17">
            <a:extLst>
              <a:ext uri="{FF2B5EF4-FFF2-40B4-BE49-F238E27FC236}">
                <a16:creationId xmlns:a16="http://schemas.microsoft.com/office/drawing/2014/main" id="{DB5DE77A-9C10-B360-97C5-7529D616B535}"/>
              </a:ext>
            </a:extLst>
          </p:cNvPr>
          <p:cNvSpPr/>
          <p:nvPr/>
        </p:nvSpPr>
        <p:spPr>
          <a:xfrm>
            <a:off x="479376" y="2970825"/>
            <a:ext cx="8897978" cy="530183"/>
          </a:xfrm>
          <a:custGeom>
            <a:avLst/>
            <a:gdLst>
              <a:gd name="connsiteX0" fmla="*/ 0 w 918864"/>
              <a:gd name="connsiteY0" fmla="*/ 108012 h 432048"/>
              <a:gd name="connsiteX1" fmla="*/ 702840 w 918864"/>
              <a:gd name="connsiteY1" fmla="*/ 108012 h 432048"/>
              <a:gd name="connsiteX2" fmla="*/ 702840 w 918864"/>
              <a:gd name="connsiteY2" fmla="*/ 0 h 432048"/>
              <a:gd name="connsiteX3" fmla="*/ 918864 w 918864"/>
              <a:gd name="connsiteY3" fmla="*/ 216024 h 432048"/>
              <a:gd name="connsiteX4" fmla="*/ 702840 w 918864"/>
              <a:gd name="connsiteY4" fmla="*/ 432048 h 432048"/>
              <a:gd name="connsiteX5" fmla="*/ 702840 w 918864"/>
              <a:gd name="connsiteY5" fmla="*/ 324036 h 432048"/>
              <a:gd name="connsiteX6" fmla="*/ 0 w 918864"/>
              <a:gd name="connsiteY6" fmla="*/ 324036 h 432048"/>
              <a:gd name="connsiteX7" fmla="*/ 0 w 918864"/>
              <a:gd name="connsiteY7" fmla="*/ 108012 h 432048"/>
              <a:gd name="connsiteX0" fmla="*/ 0 w 8674100"/>
              <a:gd name="connsiteY0" fmla="*/ 108012 h 432048"/>
              <a:gd name="connsiteX1" fmla="*/ 702840 w 8674100"/>
              <a:gd name="connsiteY1" fmla="*/ 108012 h 432048"/>
              <a:gd name="connsiteX2" fmla="*/ 702840 w 8674100"/>
              <a:gd name="connsiteY2" fmla="*/ 0 h 432048"/>
              <a:gd name="connsiteX3" fmla="*/ 918864 w 8674100"/>
              <a:gd name="connsiteY3" fmla="*/ 216024 h 432048"/>
              <a:gd name="connsiteX4" fmla="*/ 702840 w 8674100"/>
              <a:gd name="connsiteY4" fmla="*/ 432048 h 432048"/>
              <a:gd name="connsiteX5" fmla="*/ 702840 w 8674100"/>
              <a:gd name="connsiteY5" fmla="*/ 324036 h 432048"/>
              <a:gd name="connsiteX6" fmla="*/ 8674100 w 8674100"/>
              <a:gd name="connsiteY6" fmla="*/ 374836 h 432048"/>
              <a:gd name="connsiteX7" fmla="*/ 0 w 8674100"/>
              <a:gd name="connsiteY7" fmla="*/ 108012 h 432048"/>
              <a:gd name="connsiteX0" fmla="*/ 7983960 w 7983960"/>
              <a:gd name="connsiteY0" fmla="*/ 95312 h 432048"/>
              <a:gd name="connsiteX1" fmla="*/ 0 w 7983960"/>
              <a:gd name="connsiteY1" fmla="*/ 108012 h 432048"/>
              <a:gd name="connsiteX2" fmla="*/ 0 w 7983960"/>
              <a:gd name="connsiteY2" fmla="*/ 0 h 432048"/>
              <a:gd name="connsiteX3" fmla="*/ 216024 w 7983960"/>
              <a:gd name="connsiteY3" fmla="*/ 216024 h 432048"/>
              <a:gd name="connsiteX4" fmla="*/ 0 w 7983960"/>
              <a:gd name="connsiteY4" fmla="*/ 432048 h 432048"/>
              <a:gd name="connsiteX5" fmla="*/ 0 w 7983960"/>
              <a:gd name="connsiteY5" fmla="*/ 324036 h 432048"/>
              <a:gd name="connsiteX6" fmla="*/ 7971260 w 7983960"/>
              <a:gd name="connsiteY6" fmla="*/ 374836 h 432048"/>
              <a:gd name="connsiteX7" fmla="*/ 7983960 w 7983960"/>
              <a:gd name="connsiteY7" fmla="*/ 95312 h 432048"/>
              <a:gd name="connsiteX0" fmla="*/ 8047460 w 8047460"/>
              <a:gd name="connsiteY0" fmla="*/ 95312 h 597148"/>
              <a:gd name="connsiteX1" fmla="*/ 63500 w 8047460"/>
              <a:gd name="connsiteY1" fmla="*/ 108012 h 597148"/>
              <a:gd name="connsiteX2" fmla="*/ 63500 w 8047460"/>
              <a:gd name="connsiteY2" fmla="*/ 0 h 597148"/>
              <a:gd name="connsiteX3" fmla="*/ 279524 w 8047460"/>
              <a:gd name="connsiteY3" fmla="*/ 216024 h 597148"/>
              <a:gd name="connsiteX4" fmla="*/ 0 w 8047460"/>
              <a:gd name="connsiteY4" fmla="*/ 597148 h 597148"/>
              <a:gd name="connsiteX5" fmla="*/ 63500 w 8047460"/>
              <a:gd name="connsiteY5" fmla="*/ 324036 h 597148"/>
              <a:gd name="connsiteX6" fmla="*/ 8034760 w 8047460"/>
              <a:gd name="connsiteY6" fmla="*/ 374836 h 597148"/>
              <a:gd name="connsiteX7" fmla="*/ 8047460 w 8047460"/>
              <a:gd name="connsiteY7" fmla="*/ 95312 h 597148"/>
              <a:gd name="connsiteX0" fmla="*/ 8047460 w 8047460"/>
              <a:gd name="connsiteY0" fmla="*/ 95312 h 666936"/>
              <a:gd name="connsiteX1" fmla="*/ 63500 w 8047460"/>
              <a:gd name="connsiteY1" fmla="*/ 108012 h 666936"/>
              <a:gd name="connsiteX2" fmla="*/ 63500 w 8047460"/>
              <a:gd name="connsiteY2" fmla="*/ 0 h 666936"/>
              <a:gd name="connsiteX3" fmla="*/ 279524 w 8047460"/>
              <a:gd name="connsiteY3" fmla="*/ 216024 h 666936"/>
              <a:gd name="connsiteX4" fmla="*/ 0 w 8047460"/>
              <a:gd name="connsiteY4" fmla="*/ 597148 h 666936"/>
              <a:gd name="connsiteX5" fmla="*/ 254000 w 8047460"/>
              <a:gd name="connsiteY5" fmla="*/ 666936 h 666936"/>
              <a:gd name="connsiteX6" fmla="*/ 8034760 w 8047460"/>
              <a:gd name="connsiteY6" fmla="*/ 374836 h 666936"/>
              <a:gd name="connsiteX7" fmla="*/ 8047460 w 8047460"/>
              <a:gd name="connsiteY7" fmla="*/ 95312 h 666936"/>
              <a:gd name="connsiteX0" fmla="*/ 8047460 w 8047460"/>
              <a:gd name="connsiteY0" fmla="*/ 215900 h 787524"/>
              <a:gd name="connsiteX1" fmla="*/ 152400 w 8047460"/>
              <a:gd name="connsiteY1" fmla="*/ 0 h 787524"/>
              <a:gd name="connsiteX2" fmla="*/ 63500 w 8047460"/>
              <a:gd name="connsiteY2" fmla="*/ 120588 h 787524"/>
              <a:gd name="connsiteX3" fmla="*/ 279524 w 8047460"/>
              <a:gd name="connsiteY3" fmla="*/ 336612 h 787524"/>
              <a:gd name="connsiteX4" fmla="*/ 0 w 8047460"/>
              <a:gd name="connsiteY4" fmla="*/ 717736 h 787524"/>
              <a:gd name="connsiteX5" fmla="*/ 254000 w 8047460"/>
              <a:gd name="connsiteY5" fmla="*/ 787524 h 787524"/>
              <a:gd name="connsiteX6" fmla="*/ 8034760 w 8047460"/>
              <a:gd name="connsiteY6" fmla="*/ 495424 h 787524"/>
              <a:gd name="connsiteX7" fmla="*/ 8047460 w 8047460"/>
              <a:gd name="connsiteY7" fmla="*/ 215900 h 787524"/>
              <a:gd name="connsiteX0" fmla="*/ 8085560 w 8085560"/>
              <a:gd name="connsiteY0" fmla="*/ 203200 h 774824"/>
              <a:gd name="connsiteX1" fmla="*/ 0 w 8085560"/>
              <a:gd name="connsiteY1" fmla="*/ 0 h 774824"/>
              <a:gd name="connsiteX2" fmla="*/ 101600 w 8085560"/>
              <a:gd name="connsiteY2" fmla="*/ 107888 h 774824"/>
              <a:gd name="connsiteX3" fmla="*/ 317624 w 8085560"/>
              <a:gd name="connsiteY3" fmla="*/ 323912 h 774824"/>
              <a:gd name="connsiteX4" fmla="*/ 38100 w 8085560"/>
              <a:gd name="connsiteY4" fmla="*/ 705036 h 774824"/>
              <a:gd name="connsiteX5" fmla="*/ 292100 w 8085560"/>
              <a:gd name="connsiteY5" fmla="*/ 774824 h 774824"/>
              <a:gd name="connsiteX6" fmla="*/ 8072860 w 8085560"/>
              <a:gd name="connsiteY6" fmla="*/ 482724 h 774824"/>
              <a:gd name="connsiteX7" fmla="*/ 8085560 w 8085560"/>
              <a:gd name="connsiteY7" fmla="*/ 203200 h 774824"/>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292100 w 8085560"/>
              <a:gd name="connsiteY5" fmla="*/ 6224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101600 w 8085560"/>
              <a:gd name="connsiteY2" fmla="*/ 1078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317624 w 8085560"/>
              <a:gd name="connsiteY3" fmla="*/ 3239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085560 w 8085560"/>
              <a:gd name="connsiteY0" fmla="*/ 203200 h 705036"/>
              <a:gd name="connsiteX1" fmla="*/ 0 w 8085560"/>
              <a:gd name="connsiteY1" fmla="*/ 0 h 705036"/>
              <a:gd name="connsiteX2" fmla="*/ 673100 w 8085560"/>
              <a:gd name="connsiteY2" fmla="*/ 184088 h 705036"/>
              <a:gd name="connsiteX3" fmla="*/ 444624 w 8085560"/>
              <a:gd name="connsiteY3" fmla="*/ 362012 h 705036"/>
              <a:gd name="connsiteX4" fmla="*/ 38100 w 8085560"/>
              <a:gd name="connsiteY4" fmla="*/ 705036 h 705036"/>
              <a:gd name="connsiteX5" fmla="*/ 609600 w 8085560"/>
              <a:gd name="connsiteY5" fmla="*/ 419224 h 705036"/>
              <a:gd name="connsiteX6" fmla="*/ 8072860 w 8085560"/>
              <a:gd name="connsiteY6" fmla="*/ 482724 h 705036"/>
              <a:gd name="connsiteX7" fmla="*/ 8085560 w 8085560"/>
              <a:gd name="connsiteY7" fmla="*/ 203200 h 705036"/>
              <a:gd name="connsiteX0" fmla="*/ 8187160 w 8187160"/>
              <a:gd name="connsiteY0" fmla="*/ 203200 h 539936"/>
              <a:gd name="connsiteX1" fmla="*/ 101600 w 8187160"/>
              <a:gd name="connsiteY1" fmla="*/ 0 h 539936"/>
              <a:gd name="connsiteX2" fmla="*/ 774700 w 8187160"/>
              <a:gd name="connsiteY2" fmla="*/ 184088 h 539936"/>
              <a:gd name="connsiteX3" fmla="*/ 546224 w 8187160"/>
              <a:gd name="connsiteY3" fmla="*/ 362012 h 539936"/>
              <a:gd name="connsiteX4" fmla="*/ 0 w 8187160"/>
              <a:gd name="connsiteY4" fmla="*/ 539936 h 539936"/>
              <a:gd name="connsiteX5" fmla="*/ 711200 w 8187160"/>
              <a:gd name="connsiteY5" fmla="*/ 419224 h 539936"/>
              <a:gd name="connsiteX6" fmla="*/ 8174460 w 8187160"/>
              <a:gd name="connsiteY6" fmla="*/ 482724 h 539936"/>
              <a:gd name="connsiteX7" fmla="*/ 8187160 w 8187160"/>
              <a:gd name="connsiteY7" fmla="*/ 203200 h 539936"/>
              <a:gd name="connsiteX0" fmla="*/ 8187160 w 8187160"/>
              <a:gd name="connsiteY0" fmla="*/ 203200 h 539936"/>
              <a:gd name="connsiteX1" fmla="*/ 101600 w 8187160"/>
              <a:gd name="connsiteY1" fmla="*/ 0 h 539936"/>
              <a:gd name="connsiteX2" fmla="*/ 774700 w 8187160"/>
              <a:gd name="connsiteY2" fmla="*/ 184088 h 539936"/>
              <a:gd name="connsiteX3" fmla="*/ 0 w 8187160"/>
              <a:gd name="connsiteY3" fmla="*/ 539936 h 539936"/>
              <a:gd name="connsiteX4" fmla="*/ 711200 w 8187160"/>
              <a:gd name="connsiteY4" fmla="*/ 419224 h 539936"/>
              <a:gd name="connsiteX5" fmla="*/ 8174460 w 8187160"/>
              <a:gd name="connsiteY5" fmla="*/ 482724 h 539936"/>
              <a:gd name="connsiteX6" fmla="*/ 8187160 w 8187160"/>
              <a:gd name="connsiteY6" fmla="*/ 203200 h 5399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74460 w 8199860"/>
              <a:gd name="connsiteY5" fmla="*/ 508124 h 565336"/>
              <a:gd name="connsiteX6" fmla="*/ 8199860 w 8199860"/>
              <a:gd name="connsiteY6" fmla="*/ 0 h 565336"/>
              <a:gd name="connsiteX0" fmla="*/ 8199860 w 8199860"/>
              <a:gd name="connsiteY0" fmla="*/ 0 h 565336"/>
              <a:gd name="connsiteX1" fmla="*/ 101600 w 8199860"/>
              <a:gd name="connsiteY1" fmla="*/ 25400 h 565336"/>
              <a:gd name="connsiteX2" fmla="*/ 774700 w 8199860"/>
              <a:gd name="connsiteY2" fmla="*/ 209488 h 565336"/>
              <a:gd name="connsiteX3" fmla="*/ 0 w 8199860"/>
              <a:gd name="connsiteY3" fmla="*/ 565336 h 565336"/>
              <a:gd name="connsiteX4" fmla="*/ 711200 w 8199860"/>
              <a:gd name="connsiteY4" fmla="*/ 444624 h 565336"/>
              <a:gd name="connsiteX5" fmla="*/ 8161760 w 8199860"/>
              <a:gd name="connsiteY5" fmla="*/ 406524 h 565336"/>
              <a:gd name="connsiteX6" fmla="*/ 8199860 w 8199860"/>
              <a:gd name="connsiteY6" fmla="*/ 0 h 565336"/>
              <a:gd name="connsiteX0" fmla="*/ 8123660 w 8161760"/>
              <a:gd name="connsiteY0" fmla="*/ 0 h 545093"/>
              <a:gd name="connsiteX1" fmla="*/ 101600 w 8161760"/>
              <a:gd name="connsiteY1" fmla="*/ 5157 h 545093"/>
              <a:gd name="connsiteX2" fmla="*/ 774700 w 8161760"/>
              <a:gd name="connsiteY2" fmla="*/ 189245 h 545093"/>
              <a:gd name="connsiteX3" fmla="*/ 0 w 8161760"/>
              <a:gd name="connsiteY3" fmla="*/ 545093 h 545093"/>
              <a:gd name="connsiteX4" fmla="*/ 711200 w 8161760"/>
              <a:gd name="connsiteY4" fmla="*/ 424381 h 545093"/>
              <a:gd name="connsiteX5" fmla="*/ 8161760 w 8161760"/>
              <a:gd name="connsiteY5" fmla="*/ 386281 h 545093"/>
              <a:gd name="connsiteX6" fmla="*/ 8123660 w 8161760"/>
              <a:gd name="connsiteY6" fmla="*/ 0 h 545093"/>
              <a:gd name="connsiteX0" fmla="*/ 8123660 w 8123660"/>
              <a:gd name="connsiteY0" fmla="*/ 0 h 545093"/>
              <a:gd name="connsiteX1" fmla="*/ 101600 w 8123660"/>
              <a:gd name="connsiteY1" fmla="*/ 5157 h 545093"/>
              <a:gd name="connsiteX2" fmla="*/ 774700 w 8123660"/>
              <a:gd name="connsiteY2" fmla="*/ 189245 h 545093"/>
              <a:gd name="connsiteX3" fmla="*/ 0 w 8123660"/>
              <a:gd name="connsiteY3" fmla="*/ 545093 h 545093"/>
              <a:gd name="connsiteX4" fmla="*/ 711200 w 8123660"/>
              <a:gd name="connsiteY4" fmla="*/ 424381 h 545093"/>
              <a:gd name="connsiteX5" fmla="*/ 8123660 w 8123660"/>
              <a:gd name="connsiteY5" fmla="*/ 426768 h 545093"/>
              <a:gd name="connsiteX6" fmla="*/ 8123660 w 8123660"/>
              <a:gd name="connsiteY6" fmla="*/ 0 h 545093"/>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393269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12700 w 8022060"/>
              <a:gd name="connsiteY3" fmla="*/ 423633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279400 w 8022060"/>
              <a:gd name="connsiteY3" fmla="*/ 292052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26768"/>
              <a:gd name="connsiteX1" fmla="*/ 0 w 8022060"/>
              <a:gd name="connsiteY1" fmla="*/ 5157 h 426768"/>
              <a:gd name="connsiteX2" fmla="*/ 673100 w 8022060"/>
              <a:gd name="connsiteY2" fmla="*/ 189245 h 426768"/>
              <a:gd name="connsiteX3" fmla="*/ 76200 w 8022060"/>
              <a:gd name="connsiteY3" fmla="*/ 403390 h 426768"/>
              <a:gd name="connsiteX4" fmla="*/ 609600 w 8022060"/>
              <a:gd name="connsiteY4" fmla="*/ 424381 h 426768"/>
              <a:gd name="connsiteX5" fmla="*/ 8022060 w 8022060"/>
              <a:gd name="connsiteY5" fmla="*/ 426768 h 426768"/>
              <a:gd name="connsiteX6" fmla="*/ 8022060 w 8022060"/>
              <a:gd name="connsiteY6" fmla="*/ 0 h 426768"/>
              <a:gd name="connsiteX0" fmla="*/ 8022060 w 8022060"/>
              <a:gd name="connsiteY0" fmla="*/ 0 h 433755"/>
              <a:gd name="connsiteX1" fmla="*/ 0 w 8022060"/>
              <a:gd name="connsiteY1" fmla="*/ 5157 h 433755"/>
              <a:gd name="connsiteX2" fmla="*/ 673100 w 8022060"/>
              <a:gd name="connsiteY2" fmla="*/ 189245 h 433755"/>
              <a:gd name="connsiteX3" fmla="*/ 63500 w 8022060"/>
              <a:gd name="connsiteY3" fmla="*/ 433755 h 433755"/>
              <a:gd name="connsiteX4" fmla="*/ 609600 w 8022060"/>
              <a:gd name="connsiteY4" fmla="*/ 424381 h 433755"/>
              <a:gd name="connsiteX5" fmla="*/ 8022060 w 8022060"/>
              <a:gd name="connsiteY5" fmla="*/ 426768 h 433755"/>
              <a:gd name="connsiteX6" fmla="*/ 8022060 w 80220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609600 w 7958560"/>
              <a:gd name="connsiteY2" fmla="*/ 189245 h 433755"/>
              <a:gd name="connsiteX3" fmla="*/ 233797 w 7958560"/>
              <a:gd name="connsiteY3" fmla="*/ 32458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190296 w 7958560"/>
              <a:gd name="connsiteY3" fmla="*/ 294218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268599 w 7958560"/>
              <a:gd name="connsiteY3" fmla="*/ 263853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346902 w 7958560"/>
              <a:gd name="connsiteY3" fmla="*/ 279036 h 433755"/>
              <a:gd name="connsiteX4" fmla="*/ 0 w 7958560"/>
              <a:gd name="connsiteY4" fmla="*/ 433755 h 433755"/>
              <a:gd name="connsiteX5" fmla="*/ 546100 w 7958560"/>
              <a:gd name="connsiteY5" fmla="*/ 424381 h 433755"/>
              <a:gd name="connsiteX6" fmla="*/ 7958560 w 7958560"/>
              <a:gd name="connsiteY6" fmla="*/ 426768 h 433755"/>
              <a:gd name="connsiteX7" fmla="*/ 7958560 w 7958560"/>
              <a:gd name="connsiteY7" fmla="*/ 0 h 433755"/>
              <a:gd name="connsiteX0" fmla="*/ 7958560 w 7958560"/>
              <a:gd name="connsiteY0" fmla="*/ 0 h 433755"/>
              <a:gd name="connsiteX1" fmla="*/ 25400 w 7958560"/>
              <a:gd name="connsiteY1" fmla="*/ 5157 h 433755"/>
              <a:gd name="connsiteX2" fmla="*/ 609600 w 7958560"/>
              <a:gd name="connsiteY2" fmla="*/ 189245 h 433755"/>
              <a:gd name="connsiteX3" fmla="*/ 0 w 7958560"/>
              <a:gd name="connsiteY3" fmla="*/ 433755 h 433755"/>
              <a:gd name="connsiteX4" fmla="*/ 546100 w 7958560"/>
              <a:gd name="connsiteY4" fmla="*/ 424381 h 433755"/>
              <a:gd name="connsiteX5" fmla="*/ 7958560 w 7958560"/>
              <a:gd name="connsiteY5" fmla="*/ 426768 h 433755"/>
              <a:gd name="connsiteX6" fmla="*/ 7958560 w 7958560"/>
              <a:gd name="connsiteY6" fmla="*/ 0 h 433755"/>
              <a:gd name="connsiteX0" fmla="*/ 7958560 w 7958560"/>
              <a:gd name="connsiteY0" fmla="*/ 0 h 433755"/>
              <a:gd name="connsiteX1" fmla="*/ 25400 w 7958560"/>
              <a:gd name="connsiteY1" fmla="*/ 5157 h 433755"/>
              <a:gd name="connsiteX2" fmla="*/ 0 w 7958560"/>
              <a:gd name="connsiteY2" fmla="*/ 433755 h 433755"/>
              <a:gd name="connsiteX3" fmla="*/ 546100 w 7958560"/>
              <a:gd name="connsiteY3" fmla="*/ 424381 h 433755"/>
              <a:gd name="connsiteX4" fmla="*/ 7958560 w 7958560"/>
              <a:gd name="connsiteY4" fmla="*/ 426768 h 433755"/>
              <a:gd name="connsiteX5" fmla="*/ 7958560 w 7958560"/>
              <a:gd name="connsiteY5" fmla="*/ 0 h 433755"/>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7941159 w 7941159"/>
              <a:gd name="connsiteY0" fmla="*/ 0 h 437550"/>
              <a:gd name="connsiteX1" fmla="*/ 7999 w 7941159"/>
              <a:gd name="connsiteY1" fmla="*/ 5157 h 437550"/>
              <a:gd name="connsiteX2" fmla="*/ 0 w 7941159"/>
              <a:gd name="connsiteY2" fmla="*/ 437550 h 437550"/>
              <a:gd name="connsiteX3" fmla="*/ 528699 w 7941159"/>
              <a:gd name="connsiteY3" fmla="*/ 424381 h 437550"/>
              <a:gd name="connsiteX4" fmla="*/ 7941159 w 7941159"/>
              <a:gd name="connsiteY4" fmla="*/ 426768 h 437550"/>
              <a:gd name="connsiteX5" fmla="*/ 7941159 w 7941159"/>
              <a:gd name="connsiteY5" fmla="*/ 0 h 437550"/>
              <a:gd name="connsiteX0" fmla="*/ 8355695 w 8355695"/>
              <a:gd name="connsiteY0" fmla="*/ 0 h 437550"/>
              <a:gd name="connsiteX1" fmla="*/ 422535 w 8355695"/>
              <a:gd name="connsiteY1" fmla="*/ 5157 h 437550"/>
              <a:gd name="connsiteX2" fmla="*/ 1222552 w 8355695"/>
              <a:gd name="connsiteY2" fmla="*/ 225897 h 437550"/>
              <a:gd name="connsiteX3" fmla="*/ 414536 w 8355695"/>
              <a:gd name="connsiteY3" fmla="*/ 437550 h 437550"/>
              <a:gd name="connsiteX4" fmla="*/ 943235 w 8355695"/>
              <a:gd name="connsiteY4" fmla="*/ 424381 h 437550"/>
              <a:gd name="connsiteX5" fmla="*/ 8355695 w 8355695"/>
              <a:gd name="connsiteY5" fmla="*/ 426768 h 437550"/>
              <a:gd name="connsiteX6" fmla="*/ 8355695 w 8355695"/>
              <a:gd name="connsiteY6" fmla="*/ 0 h 437550"/>
              <a:gd name="connsiteX0" fmla="*/ 8355695 w 8355695"/>
              <a:gd name="connsiteY0" fmla="*/ 0 h 426768"/>
              <a:gd name="connsiteX1" fmla="*/ 422535 w 8355695"/>
              <a:gd name="connsiteY1" fmla="*/ 5157 h 426768"/>
              <a:gd name="connsiteX2" fmla="*/ 1222552 w 8355695"/>
              <a:gd name="connsiteY2" fmla="*/ 225897 h 426768"/>
              <a:gd name="connsiteX3" fmla="*/ 512414 w 8355695"/>
              <a:gd name="connsiteY3" fmla="*/ 409083 h 426768"/>
              <a:gd name="connsiteX4" fmla="*/ 943235 w 8355695"/>
              <a:gd name="connsiteY4" fmla="*/ 424381 h 426768"/>
              <a:gd name="connsiteX5" fmla="*/ 8355695 w 8355695"/>
              <a:gd name="connsiteY5" fmla="*/ 426768 h 426768"/>
              <a:gd name="connsiteX6" fmla="*/ 8355695 w 8355695"/>
              <a:gd name="connsiteY6" fmla="*/ 0 h 426768"/>
              <a:gd name="connsiteX0" fmla="*/ 8355695 w 8355695"/>
              <a:gd name="connsiteY0" fmla="*/ 0 h 426817"/>
              <a:gd name="connsiteX1" fmla="*/ 422535 w 8355695"/>
              <a:gd name="connsiteY1" fmla="*/ 5157 h 426817"/>
              <a:gd name="connsiteX2" fmla="*/ 1222552 w 8355695"/>
              <a:gd name="connsiteY2" fmla="*/ 225897 h 426817"/>
              <a:gd name="connsiteX3" fmla="*/ 512414 w 8355695"/>
              <a:gd name="connsiteY3" fmla="*/ 409083 h 426817"/>
              <a:gd name="connsiteX4" fmla="*/ 943235 w 8355695"/>
              <a:gd name="connsiteY4" fmla="*/ 424381 h 426817"/>
              <a:gd name="connsiteX5" fmla="*/ 8355695 w 8355695"/>
              <a:gd name="connsiteY5" fmla="*/ 426768 h 426817"/>
              <a:gd name="connsiteX6" fmla="*/ 8355695 w 8355695"/>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29397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12600 w 7872678"/>
              <a:gd name="connsiteY3" fmla="*/ 409083 h 426817"/>
              <a:gd name="connsiteX4" fmla="*/ 460218 w 7872678"/>
              <a:gd name="connsiteY4" fmla="*/ 424381 h 426817"/>
              <a:gd name="connsiteX5" fmla="*/ 7872678 w 7872678"/>
              <a:gd name="connsiteY5" fmla="*/ 426768 h 426817"/>
              <a:gd name="connsiteX6" fmla="*/ 7872678 w 7872678"/>
              <a:gd name="connsiteY6"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7798 w 7872678"/>
              <a:gd name="connsiteY3" fmla="*/ 311239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439897 w 7872678"/>
              <a:gd name="connsiteY3" fmla="*/ 261896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84765 w 7872678"/>
              <a:gd name="connsiteY3" fmla="*/ 233430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51173 w 7872678"/>
              <a:gd name="connsiteY3" fmla="*/ 246715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872678 w 7872678"/>
              <a:gd name="connsiteY0" fmla="*/ 0 h 426817"/>
              <a:gd name="connsiteX1" fmla="*/ 524613 w 7872678"/>
              <a:gd name="connsiteY1" fmla="*/ 12748 h 426817"/>
              <a:gd name="connsiteX2" fmla="*/ 739535 w 7872678"/>
              <a:gd name="connsiteY2" fmla="*/ 225897 h 426817"/>
              <a:gd name="connsiteX3" fmla="*/ 546974 w 7872678"/>
              <a:gd name="connsiteY3" fmla="*/ 250511 h 426817"/>
              <a:gd name="connsiteX4" fmla="*/ 12600 w 7872678"/>
              <a:gd name="connsiteY4" fmla="*/ 409083 h 426817"/>
              <a:gd name="connsiteX5" fmla="*/ 460218 w 7872678"/>
              <a:gd name="connsiteY5" fmla="*/ 424381 h 426817"/>
              <a:gd name="connsiteX6" fmla="*/ 7872678 w 7872678"/>
              <a:gd name="connsiteY6" fmla="*/ 426768 h 426817"/>
              <a:gd name="connsiteX7" fmla="*/ 7872678 w 7872678"/>
              <a:gd name="connsiteY7" fmla="*/ 0 h 426817"/>
              <a:gd name="connsiteX0" fmla="*/ 7910767 w 7910767"/>
              <a:gd name="connsiteY0" fmla="*/ 0 h 426817"/>
              <a:gd name="connsiteX1" fmla="*/ 562702 w 7910767"/>
              <a:gd name="connsiteY1" fmla="*/ 12748 h 426817"/>
              <a:gd name="connsiteX2" fmla="*/ 532574 w 7910767"/>
              <a:gd name="connsiteY2" fmla="*/ 163211 h 426817"/>
              <a:gd name="connsiteX3" fmla="*/ 777624 w 7910767"/>
              <a:gd name="connsiteY3" fmla="*/ 225897 h 426817"/>
              <a:gd name="connsiteX4" fmla="*/ 585063 w 7910767"/>
              <a:gd name="connsiteY4" fmla="*/ 250511 h 426817"/>
              <a:gd name="connsiteX5" fmla="*/ 50689 w 7910767"/>
              <a:gd name="connsiteY5" fmla="*/ 409083 h 426817"/>
              <a:gd name="connsiteX6" fmla="*/ 498307 w 7910767"/>
              <a:gd name="connsiteY6" fmla="*/ 424381 h 426817"/>
              <a:gd name="connsiteX7" fmla="*/ 7910767 w 7910767"/>
              <a:gd name="connsiteY7" fmla="*/ 426768 h 426817"/>
              <a:gd name="connsiteX8" fmla="*/ 7910767 w 7910767"/>
              <a:gd name="connsiteY8" fmla="*/ 0 h 426817"/>
              <a:gd name="connsiteX0" fmla="*/ 7888682 w 7888682"/>
              <a:gd name="connsiteY0" fmla="*/ 0 h 426817"/>
              <a:gd name="connsiteX1" fmla="*/ 540617 w 7888682"/>
              <a:gd name="connsiteY1" fmla="*/ 12748 h 426817"/>
              <a:gd name="connsiteX2" fmla="*/ 594471 w 7888682"/>
              <a:gd name="connsiteY2" fmla="*/ 146131 h 426817"/>
              <a:gd name="connsiteX3" fmla="*/ 755539 w 7888682"/>
              <a:gd name="connsiteY3" fmla="*/ 225897 h 426817"/>
              <a:gd name="connsiteX4" fmla="*/ 562978 w 7888682"/>
              <a:gd name="connsiteY4" fmla="*/ 250511 h 426817"/>
              <a:gd name="connsiteX5" fmla="*/ 28604 w 7888682"/>
              <a:gd name="connsiteY5" fmla="*/ 409083 h 426817"/>
              <a:gd name="connsiteX6" fmla="*/ 476222 w 7888682"/>
              <a:gd name="connsiteY6" fmla="*/ 424381 h 426817"/>
              <a:gd name="connsiteX7" fmla="*/ 7888682 w 7888682"/>
              <a:gd name="connsiteY7" fmla="*/ 426768 h 426817"/>
              <a:gd name="connsiteX8" fmla="*/ 7888682 w 7888682"/>
              <a:gd name="connsiteY8" fmla="*/ 0 h 426817"/>
              <a:gd name="connsiteX0" fmla="*/ 7879222 w 7879222"/>
              <a:gd name="connsiteY0" fmla="*/ 0 h 426817"/>
              <a:gd name="connsiteX1" fmla="*/ 531157 w 7879222"/>
              <a:gd name="connsiteY1" fmla="*/ 12748 h 426817"/>
              <a:gd name="connsiteX2" fmla="*/ 585011 w 7879222"/>
              <a:gd name="connsiteY2" fmla="*/ 146131 h 426817"/>
              <a:gd name="connsiteX3" fmla="*/ 746079 w 7879222"/>
              <a:gd name="connsiteY3" fmla="*/ 225897 h 426817"/>
              <a:gd name="connsiteX4" fmla="*/ 553518 w 7879222"/>
              <a:gd name="connsiteY4" fmla="*/ 250511 h 426817"/>
              <a:gd name="connsiteX5" fmla="*/ 19144 w 7879222"/>
              <a:gd name="connsiteY5" fmla="*/ 409083 h 426817"/>
              <a:gd name="connsiteX6" fmla="*/ 466762 w 7879222"/>
              <a:gd name="connsiteY6" fmla="*/ 424381 h 426817"/>
              <a:gd name="connsiteX7" fmla="*/ 7879222 w 7879222"/>
              <a:gd name="connsiteY7" fmla="*/ 426768 h 426817"/>
              <a:gd name="connsiteX8" fmla="*/ 7879222 w 7879222"/>
              <a:gd name="connsiteY8" fmla="*/ 0 h 426817"/>
              <a:gd name="connsiteX0" fmla="*/ 7863161 w 7863161"/>
              <a:gd name="connsiteY0" fmla="*/ 0 h 426817"/>
              <a:gd name="connsiteX1" fmla="*/ 515096 w 7863161"/>
              <a:gd name="connsiteY1" fmla="*/ 12748 h 426817"/>
              <a:gd name="connsiteX2" fmla="*/ 568950 w 7863161"/>
              <a:gd name="connsiteY2" fmla="*/ 14613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2471 w 7882471"/>
              <a:gd name="connsiteY0" fmla="*/ 0 h 426817"/>
              <a:gd name="connsiteX1" fmla="*/ 534406 w 7882471"/>
              <a:gd name="connsiteY1" fmla="*/ 12748 h 426817"/>
              <a:gd name="connsiteX2" fmla="*/ 506378 w 7882471"/>
              <a:gd name="connsiteY2" fmla="*/ 144233 h 426817"/>
              <a:gd name="connsiteX3" fmla="*/ 749328 w 7882471"/>
              <a:gd name="connsiteY3" fmla="*/ 225897 h 426817"/>
              <a:gd name="connsiteX4" fmla="*/ 556767 w 7882471"/>
              <a:gd name="connsiteY4" fmla="*/ 250511 h 426817"/>
              <a:gd name="connsiteX5" fmla="*/ 22393 w 7882471"/>
              <a:gd name="connsiteY5" fmla="*/ 409083 h 426817"/>
              <a:gd name="connsiteX6" fmla="*/ 470011 w 7882471"/>
              <a:gd name="connsiteY6" fmla="*/ 424381 h 426817"/>
              <a:gd name="connsiteX7" fmla="*/ 7882471 w 7882471"/>
              <a:gd name="connsiteY7" fmla="*/ 426768 h 426817"/>
              <a:gd name="connsiteX8" fmla="*/ 7882471 w 788247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7904383 w 7904383"/>
              <a:gd name="connsiteY0" fmla="*/ 0 h 426817"/>
              <a:gd name="connsiteX1" fmla="*/ 556318 w 7904383"/>
              <a:gd name="connsiteY1" fmla="*/ 12748 h 426817"/>
              <a:gd name="connsiteX2" fmla="*/ 528290 w 7904383"/>
              <a:gd name="connsiteY2" fmla="*/ 144233 h 426817"/>
              <a:gd name="connsiteX3" fmla="*/ 771240 w 7904383"/>
              <a:gd name="connsiteY3" fmla="*/ 225897 h 426817"/>
              <a:gd name="connsiteX4" fmla="*/ 578679 w 7904383"/>
              <a:gd name="connsiteY4" fmla="*/ 250511 h 426817"/>
              <a:gd name="connsiteX5" fmla="*/ 44305 w 7904383"/>
              <a:gd name="connsiteY5" fmla="*/ 409083 h 426817"/>
              <a:gd name="connsiteX6" fmla="*/ 491923 w 7904383"/>
              <a:gd name="connsiteY6" fmla="*/ 424381 h 426817"/>
              <a:gd name="connsiteX7" fmla="*/ 7904383 w 7904383"/>
              <a:gd name="connsiteY7" fmla="*/ 426768 h 426817"/>
              <a:gd name="connsiteX8" fmla="*/ 7904383 w 7904383"/>
              <a:gd name="connsiteY8" fmla="*/ 0 h 426817"/>
              <a:gd name="connsiteX0" fmla="*/ 8022974 w 8022974"/>
              <a:gd name="connsiteY0" fmla="*/ 0 h 426817"/>
              <a:gd name="connsiteX1" fmla="*/ 674909 w 8022974"/>
              <a:gd name="connsiteY1" fmla="*/ 12748 h 426817"/>
              <a:gd name="connsiteX2" fmla="*/ 646881 w 8022974"/>
              <a:gd name="connsiteY2" fmla="*/ 144233 h 426817"/>
              <a:gd name="connsiteX3" fmla="*/ 889831 w 8022974"/>
              <a:gd name="connsiteY3" fmla="*/ 225897 h 426817"/>
              <a:gd name="connsiteX4" fmla="*/ 697270 w 8022974"/>
              <a:gd name="connsiteY4" fmla="*/ 250511 h 426817"/>
              <a:gd name="connsiteX5" fmla="*/ 162896 w 8022974"/>
              <a:gd name="connsiteY5" fmla="*/ 409083 h 426817"/>
              <a:gd name="connsiteX6" fmla="*/ 610514 w 8022974"/>
              <a:gd name="connsiteY6" fmla="*/ 424381 h 426817"/>
              <a:gd name="connsiteX7" fmla="*/ 8022974 w 8022974"/>
              <a:gd name="connsiteY7" fmla="*/ 426768 h 426817"/>
              <a:gd name="connsiteX8" fmla="*/ 8022974 w 8022974"/>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63161 w 7863161"/>
              <a:gd name="connsiteY0" fmla="*/ 0 h 426817"/>
              <a:gd name="connsiteX1" fmla="*/ 515096 w 7863161"/>
              <a:gd name="connsiteY1" fmla="*/ 12748 h 426817"/>
              <a:gd name="connsiteX2" fmla="*/ 487068 w 7863161"/>
              <a:gd name="connsiteY2" fmla="*/ 144233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73984 w 7873984"/>
              <a:gd name="connsiteY0" fmla="*/ 0 h 426817"/>
              <a:gd name="connsiteX1" fmla="*/ 525919 w 7873984"/>
              <a:gd name="connsiteY1" fmla="*/ 12748 h 426817"/>
              <a:gd name="connsiteX2" fmla="*/ 497891 w 7873984"/>
              <a:gd name="connsiteY2" fmla="*/ 144233 h 426817"/>
              <a:gd name="connsiteX3" fmla="*/ 740841 w 7873984"/>
              <a:gd name="connsiteY3" fmla="*/ 225897 h 426817"/>
              <a:gd name="connsiteX4" fmla="*/ 548280 w 7873984"/>
              <a:gd name="connsiteY4" fmla="*/ 250511 h 426817"/>
              <a:gd name="connsiteX5" fmla="*/ 13906 w 7873984"/>
              <a:gd name="connsiteY5" fmla="*/ 409083 h 426817"/>
              <a:gd name="connsiteX6" fmla="*/ 461524 w 7873984"/>
              <a:gd name="connsiteY6" fmla="*/ 424381 h 426817"/>
              <a:gd name="connsiteX7" fmla="*/ 7873984 w 7873984"/>
              <a:gd name="connsiteY7" fmla="*/ 426768 h 426817"/>
              <a:gd name="connsiteX8" fmla="*/ 7873984 w 7873984"/>
              <a:gd name="connsiteY8" fmla="*/ 0 h 426817"/>
              <a:gd name="connsiteX0" fmla="*/ 7863161 w 7863161"/>
              <a:gd name="connsiteY0" fmla="*/ 0 h 426817"/>
              <a:gd name="connsiteX1" fmla="*/ 515096 w 7863161"/>
              <a:gd name="connsiteY1" fmla="*/ 12748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04552 w 7904552"/>
              <a:gd name="connsiteY0" fmla="*/ 0 h 426817"/>
              <a:gd name="connsiteX1" fmla="*/ 556487 w 7904552"/>
              <a:gd name="connsiteY1" fmla="*/ 12748 h 426817"/>
              <a:gd name="connsiteX2" fmla="*/ 597744 w 7904552"/>
              <a:gd name="connsiteY2" fmla="*/ 206861 h 426817"/>
              <a:gd name="connsiteX3" fmla="*/ 771409 w 7904552"/>
              <a:gd name="connsiteY3" fmla="*/ 225897 h 426817"/>
              <a:gd name="connsiteX4" fmla="*/ 578848 w 7904552"/>
              <a:gd name="connsiteY4" fmla="*/ 250511 h 426817"/>
              <a:gd name="connsiteX5" fmla="*/ 44474 w 7904552"/>
              <a:gd name="connsiteY5" fmla="*/ 409083 h 426817"/>
              <a:gd name="connsiteX6" fmla="*/ 492092 w 7904552"/>
              <a:gd name="connsiteY6" fmla="*/ 424381 h 426817"/>
              <a:gd name="connsiteX7" fmla="*/ 7904552 w 7904552"/>
              <a:gd name="connsiteY7" fmla="*/ 426768 h 426817"/>
              <a:gd name="connsiteX8" fmla="*/ 7904552 w 7904552"/>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937889 w 7937889"/>
              <a:gd name="connsiteY0" fmla="*/ 0 h 426817"/>
              <a:gd name="connsiteX1" fmla="*/ 589824 w 7937889"/>
              <a:gd name="connsiteY1" fmla="*/ 12748 h 426817"/>
              <a:gd name="connsiteX2" fmla="*/ 631081 w 7937889"/>
              <a:gd name="connsiteY2" fmla="*/ 206861 h 426817"/>
              <a:gd name="connsiteX3" fmla="*/ 804746 w 7937889"/>
              <a:gd name="connsiteY3" fmla="*/ 225897 h 426817"/>
              <a:gd name="connsiteX4" fmla="*/ 612185 w 7937889"/>
              <a:gd name="connsiteY4" fmla="*/ 250511 h 426817"/>
              <a:gd name="connsiteX5" fmla="*/ 77811 w 7937889"/>
              <a:gd name="connsiteY5" fmla="*/ 409083 h 426817"/>
              <a:gd name="connsiteX6" fmla="*/ 525429 w 7937889"/>
              <a:gd name="connsiteY6" fmla="*/ 424381 h 426817"/>
              <a:gd name="connsiteX7" fmla="*/ 7937889 w 7937889"/>
              <a:gd name="connsiteY7" fmla="*/ 426768 h 426817"/>
              <a:gd name="connsiteX8" fmla="*/ 7937889 w 7937889"/>
              <a:gd name="connsiteY8" fmla="*/ 0 h 426817"/>
              <a:gd name="connsiteX0" fmla="*/ 7863161 w 7863161"/>
              <a:gd name="connsiteY0" fmla="*/ 0 h 426817"/>
              <a:gd name="connsiteX1" fmla="*/ 624273 w 7863161"/>
              <a:gd name="connsiteY1" fmla="*/ 8952 h 426817"/>
              <a:gd name="connsiteX2" fmla="*/ 556353 w 7863161"/>
              <a:gd name="connsiteY2" fmla="*/ 206861 h 426817"/>
              <a:gd name="connsiteX3" fmla="*/ 730018 w 7863161"/>
              <a:gd name="connsiteY3" fmla="*/ 225897 h 426817"/>
              <a:gd name="connsiteX4" fmla="*/ 537457 w 7863161"/>
              <a:gd name="connsiteY4" fmla="*/ 250511 h 426817"/>
              <a:gd name="connsiteX5" fmla="*/ 3083 w 7863161"/>
              <a:gd name="connsiteY5" fmla="*/ 409083 h 426817"/>
              <a:gd name="connsiteX6" fmla="*/ 450701 w 7863161"/>
              <a:gd name="connsiteY6" fmla="*/ 424381 h 426817"/>
              <a:gd name="connsiteX7" fmla="*/ 7863161 w 7863161"/>
              <a:gd name="connsiteY7" fmla="*/ 426768 h 426817"/>
              <a:gd name="connsiteX8" fmla="*/ 7863161 w 7863161"/>
              <a:gd name="connsiteY8" fmla="*/ 0 h 426817"/>
              <a:gd name="connsiteX0" fmla="*/ 7888108 w 7888108"/>
              <a:gd name="connsiteY0" fmla="*/ 0 h 426817"/>
              <a:gd name="connsiteX1" fmla="*/ 611429 w 7888108"/>
              <a:gd name="connsiteY1" fmla="*/ 10850 h 426817"/>
              <a:gd name="connsiteX2" fmla="*/ 581300 w 7888108"/>
              <a:gd name="connsiteY2" fmla="*/ 20686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88108 w 7888108"/>
              <a:gd name="connsiteY0" fmla="*/ 0 h 426817"/>
              <a:gd name="connsiteX1" fmla="*/ 611429 w 7888108"/>
              <a:gd name="connsiteY1" fmla="*/ 10850 h 426817"/>
              <a:gd name="connsiteX2" fmla="*/ 581300 w 7888108"/>
              <a:gd name="connsiteY2" fmla="*/ 180291 h 426817"/>
              <a:gd name="connsiteX3" fmla="*/ 754965 w 7888108"/>
              <a:gd name="connsiteY3" fmla="*/ 225897 h 426817"/>
              <a:gd name="connsiteX4" fmla="*/ 562404 w 7888108"/>
              <a:gd name="connsiteY4" fmla="*/ 250511 h 426817"/>
              <a:gd name="connsiteX5" fmla="*/ 28030 w 7888108"/>
              <a:gd name="connsiteY5" fmla="*/ 409083 h 426817"/>
              <a:gd name="connsiteX6" fmla="*/ 475648 w 7888108"/>
              <a:gd name="connsiteY6" fmla="*/ 424381 h 426817"/>
              <a:gd name="connsiteX7" fmla="*/ 7888108 w 7888108"/>
              <a:gd name="connsiteY7" fmla="*/ 426768 h 426817"/>
              <a:gd name="connsiteX8" fmla="*/ 7888108 w 7888108"/>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9796 w 7879796"/>
              <a:gd name="connsiteY0" fmla="*/ 0 h 426817"/>
              <a:gd name="connsiteX1" fmla="*/ 603117 w 7879796"/>
              <a:gd name="connsiteY1" fmla="*/ 10850 h 426817"/>
              <a:gd name="connsiteX2" fmla="*/ 572988 w 7879796"/>
              <a:gd name="connsiteY2" fmla="*/ 180291 h 426817"/>
              <a:gd name="connsiteX3" fmla="*/ 746653 w 7879796"/>
              <a:gd name="connsiteY3" fmla="*/ 225897 h 426817"/>
              <a:gd name="connsiteX4" fmla="*/ 554092 w 7879796"/>
              <a:gd name="connsiteY4" fmla="*/ 250511 h 426817"/>
              <a:gd name="connsiteX5" fmla="*/ 19718 w 7879796"/>
              <a:gd name="connsiteY5" fmla="*/ 409083 h 426817"/>
              <a:gd name="connsiteX6" fmla="*/ 467336 w 7879796"/>
              <a:gd name="connsiteY6" fmla="*/ 424381 h 426817"/>
              <a:gd name="connsiteX7" fmla="*/ 7879796 w 7879796"/>
              <a:gd name="connsiteY7" fmla="*/ 426768 h 426817"/>
              <a:gd name="connsiteX8" fmla="*/ 7879796 w 7879796"/>
              <a:gd name="connsiteY8" fmla="*/ 0 h 426817"/>
              <a:gd name="connsiteX0" fmla="*/ 7872704 w 7872704"/>
              <a:gd name="connsiteY0" fmla="*/ 0 h 426817"/>
              <a:gd name="connsiteX1" fmla="*/ 596025 w 7872704"/>
              <a:gd name="connsiteY1" fmla="*/ 10850 h 426817"/>
              <a:gd name="connsiteX2" fmla="*/ 565896 w 7872704"/>
              <a:gd name="connsiteY2" fmla="*/ 180291 h 426817"/>
              <a:gd name="connsiteX3" fmla="*/ 739561 w 7872704"/>
              <a:gd name="connsiteY3" fmla="*/ 225897 h 426817"/>
              <a:gd name="connsiteX4" fmla="*/ 547000 w 7872704"/>
              <a:gd name="connsiteY4" fmla="*/ 250511 h 426817"/>
              <a:gd name="connsiteX5" fmla="*/ 12626 w 7872704"/>
              <a:gd name="connsiteY5" fmla="*/ 409083 h 426817"/>
              <a:gd name="connsiteX6" fmla="*/ 460244 w 7872704"/>
              <a:gd name="connsiteY6" fmla="*/ 424381 h 426817"/>
              <a:gd name="connsiteX7" fmla="*/ 7872704 w 7872704"/>
              <a:gd name="connsiteY7" fmla="*/ 426768 h 426817"/>
              <a:gd name="connsiteX8" fmla="*/ 7872704 w 7872704"/>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63493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6817"/>
              <a:gd name="connsiteX1" fmla="*/ 599274 w 7875953"/>
              <a:gd name="connsiteY1" fmla="*/ 10850 h 426817"/>
              <a:gd name="connsiteX2" fmla="*/ 558648 w 7875953"/>
              <a:gd name="connsiteY2" fmla="*/ 193575 h 426817"/>
              <a:gd name="connsiteX3" fmla="*/ 742810 w 7875953"/>
              <a:gd name="connsiteY3" fmla="*/ 225897 h 426817"/>
              <a:gd name="connsiteX4" fmla="*/ 550249 w 7875953"/>
              <a:gd name="connsiteY4" fmla="*/ 250511 h 426817"/>
              <a:gd name="connsiteX5" fmla="*/ 15875 w 7875953"/>
              <a:gd name="connsiteY5" fmla="*/ 409083 h 426817"/>
              <a:gd name="connsiteX6" fmla="*/ 446697 w 7875953"/>
              <a:gd name="connsiteY6" fmla="*/ 424381 h 426817"/>
              <a:gd name="connsiteX7" fmla="*/ 7875953 w 7875953"/>
              <a:gd name="connsiteY7" fmla="*/ 426768 h 426817"/>
              <a:gd name="connsiteX8" fmla="*/ 7875953 w 7875953"/>
              <a:gd name="connsiteY8" fmla="*/ 0 h 426817"/>
              <a:gd name="connsiteX0" fmla="*/ 7875953 w 7875953"/>
              <a:gd name="connsiteY0" fmla="*/ 0 h 428831"/>
              <a:gd name="connsiteX1" fmla="*/ 599274 w 7875953"/>
              <a:gd name="connsiteY1" fmla="*/ 10850 h 428831"/>
              <a:gd name="connsiteX2" fmla="*/ 558648 w 7875953"/>
              <a:gd name="connsiteY2" fmla="*/ 193575 h 428831"/>
              <a:gd name="connsiteX3" fmla="*/ 742810 w 7875953"/>
              <a:gd name="connsiteY3" fmla="*/ 225897 h 428831"/>
              <a:gd name="connsiteX4" fmla="*/ 550249 w 7875953"/>
              <a:gd name="connsiteY4" fmla="*/ 250511 h 428831"/>
              <a:gd name="connsiteX5" fmla="*/ 15875 w 7875953"/>
              <a:gd name="connsiteY5" fmla="*/ 409083 h 428831"/>
              <a:gd name="connsiteX6" fmla="*/ 446697 w 7875953"/>
              <a:gd name="connsiteY6" fmla="*/ 424381 h 428831"/>
              <a:gd name="connsiteX7" fmla="*/ 7875953 w 7875953"/>
              <a:gd name="connsiteY7" fmla="*/ 426768 h 428831"/>
              <a:gd name="connsiteX8" fmla="*/ 7875953 w 7875953"/>
              <a:gd name="connsiteY8" fmla="*/ 0 h 428831"/>
              <a:gd name="connsiteX0" fmla="*/ 7889586 w 7889586"/>
              <a:gd name="connsiteY0" fmla="*/ 0 h 428831"/>
              <a:gd name="connsiteX1" fmla="*/ 612907 w 7889586"/>
              <a:gd name="connsiteY1" fmla="*/ 10850 h 428831"/>
              <a:gd name="connsiteX2" fmla="*/ 572281 w 7889586"/>
              <a:gd name="connsiteY2" fmla="*/ 193575 h 428831"/>
              <a:gd name="connsiteX3" fmla="*/ 756443 w 7889586"/>
              <a:gd name="connsiteY3" fmla="*/ 225897 h 428831"/>
              <a:gd name="connsiteX4" fmla="*/ 563882 w 7889586"/>
              <a:gd name="connsiteY4" fmla="*/ 250511 h 428831"/>
              <a:gd name="connsiteX5" fmla="*/ 6413 w 7889586"/>
              <a:gd name="connsiteY5" fmla="*/ 409083 h 428831"/>
              <a:gd name="connsiteX6" fmla="*/ 460330 w 7889586"/>
              <a:gd name="connsiteY6" fmla="*/ 424381 h 428831"/>
              <a:gd name="connsiteX7" fmla="*/ 7889586 w 7889586"/>
              <a:gd name="connsiteY7" fmla="*/ 426768 h 428831"/>
              <a:gd name="connsiteX8" fmla="*/ 7889586 w 7889586"/>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8732 w 7888732"/>
              <a:gd name="connsiteY0" fmla="*/ 0 h 428831"/>
              <a:gd name="connsiteX1" fmla="*/ 612053 w 7888732"/>
              <a:gd name="connsiteY1" fmla="*/ 10850 h 428831"/>
              <a:gd name="connsiteX2" fmla="*/ 571427 w 7888732"/>
              <a:gd name="connsiteY2" fmla="*/ 193575 h 428831"/>
              <a:gd name="connsiteX3" fmla="*/ 755589 w 7888732"/>
              <a:gd name="connsiteY3" fmla="*/ 225897 h 428831"/>
              <a:gd name="connsiteX4" fmla="*/ 563028 w 7888732"/>
              <a:gd name="connsiteY4" fmla="*/ 250511 h 428831"/>
              <a:gd name="connsiteX5" fmla="*/ 5559 w 7888732"/>
              <a:gd name="connsiteY5" fmla="*/ 409083 h 428831"/>
              <a:gd name="connsiteX6" fmla="*/ 459476 w 7888732"/>
              <a:gd name="connsiteY6" fmla="*/ 424381 h 428831"/>
              <a:gd name="connsiteX7" fmla="*/ 7888732 w 7888732"/>
              <a:gd name="connsiteY7" fmla="*/ 426768 h 428831"/>
              <a:gd name="connsiteX8" fmla="*/ 7888732 w 7888732"/>
              <a:gd name="connsiteY8" fmla="*/ 0 h 428831"/>
              <a:gd name="connsiteX0" fmla="*/ 7883173 w 7883173"/>
              <a:gd name="connsiteY0" fmla="*/ 0 h 426768"/>
              <a:gd name="connsiteX1" fmla="*/ 606494 w 7883173"/>
              <a:gd name="connsiteY1" fmla="*/ 10850 h 426768"/>
              <a:gd name="connsiteX2" fmla="*/ 565868 w 7883173"/>
              <a:gd name="connsiteY2" fmla="*/ 193575 h 426768"/>
              <a:gd name="connsiteX3" fmla="*/ 750030 w 7883173"/>
              <a:gd name="connsiteY3" fmla="*/ 225897 h 426768"/>
              <a:gd name="connsiteX4" fmla="*/ 557469 w 7883173"/>
              <a:gd name="connsiteY4" fmla="*/ 250511 h 426768"/>
              <a:gd name="connsiteX5" fmla="*/ 0 w 7883173"/>
              <a:gd name="connsiteY5" fmla="*/ 409083 h 426768"/>
              <a:gd name="connsiteX6" fmla="*/ 453917 w 7883173"/>
              <a:gd name="connsiteY6" fmla="*/ 424381 h 426768"/>
              <a:gd name="connsiteX7" fmla="*/ 7883173 w 7883173"/>
              <a:gd name="connsiteY7" fmla="*/ 426768 h 426768"/>
              <a:gd name="connsiteX8" fmla="*/ 7883173 w 7883173"/>
              <a:gd name="connsiteY8" fmla="*/ 0 h 426768"/>
              <a:gd name="connsiteX0" fmla="*/ 7883236 w 7883236"/>
              <a:gd name="connsiteY0" fmla="*/ 0 h 426768"/>
              <a:gd name="connsiteX1" fmla="*/ 606557 w 7883236"/>
              <a:gd name="connsiteY1" fmla="*/ 10850 h 426768"/>
              <a:gd name="connsiteX2" fmla="*/ 565931 w 7883236"/>
              <a:gd name="connsiteY2" fmla="*/ 193575 h 426768"/>
              <a:gd name="connsiteX3" fmla="*/ 750093 w 7883236"/>
              <a:gd name="connsiteY3" fmla="*/ 225897 h 426768"/>
              <a:gd name="connsiteX4" fmla="*/ 557532 w 7883236"/>
              <a:gd name="connsiteY4" fmla="*/ 250511 h 426768"/>
              <a:gd name="connsiteX5" fmla="*/ 63 w 7883236"/>
              <a:gd name="connsiteY5" fmla="*/ 409083 h 426768"/>
              <a:gd name="connsiteX6" fmla="*/ 453980 w 7883236"/>
              <a:gd name="connsiteY6" fmla="*/ 424381 h 426768"/>
              <a:gd name="connsiteX7" fmla="*/ 7883236 w 7883236"/>
              <a:gd name="connsiteY7" fmla="*/ 426768 h 426768"/>
              <a:gd name="connsiteX8" fmla="*/ 7883236 w 7883236"/>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139 w 7881139"/>
              <a:gd name="connsiteY0" fmla="*/ 0 h 426768"/>
              <a:gd name="connsiteX1" fmla="*/ 604460 w 7881139"/>
              <a:gd name="connsiteY1" fmla="*/ 10850 h 426768"/>
              <a:gd name="connsiteX2" fmla="*/ 563834 w 7881139"/>
              <a:gd name="connsiteY2" fmla="*/ 193575 h 426768"/>
              <a:gd name="connsiteX3" fmla="*/ 747996 w 7881139"/>
              <a:gd name="connsiteY3" fmla="*/ 225897 h 426768"/>
              <a:gd name="connsiteX4" fmla="*/ 555435 w 7881139"/>
              <a:gd name="connsiteY4" fmla="*/ 250511 h 426768"/>
              <a:gd name="connsiteX5" fmla="*/ 65 w 7881139"/>
              <a:gd name="connsiteY5" fmla="*/ 390105 h 426768"/>
              <a:gd name="connsiteX6" fmla="*/ 451883 w 7881139"/>
              <a:gd name="connsiteY6" fmla="*/ 424381 h 426768"/>
              <a:gd name="connsiteX7" fmla="*/ 7881139 w 7881139"/>
              <a:gd name="connsiteY7" fmla="*/ 426768 h 426768"/>
              <a:gd name="connsiteX8" fmla="*/ 7881139 w 7881139"/>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881074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881074 w 7881074"/>
              <a:gd name="connsiteY8" fmla="*/ 0 h 426768"/>
              <a:gd name="connsiteX0" fmla="*/ 7536749 w 7881074"/>
              <a:gd name="connsiteY0" fmla="*/ 0 h 426768"/>
              <a:gd name="connsiteX1" fmla="*/ 604395 w 7881074"/>
              <a:gd name="connsiteY1" fmla="*/ 10850 h 426768"/>
              <a:gd name="connsiteX2" fmla="*/ 563769 w 7881074"/>
              <a:gd name="connsiteY2" fmla="*/ 193575 h 426768"/>
              <a:gd name="connsiteX3" fmla="*/ 747931 w 7881074"/>
              <a:gd name="connsiteY3" fmla="*/ 225897 h 426768"/>
              <a:gd name="connsiteX4" fmla="*/ 555370 w 7881074"/>
              <a:gd name="connsiteY4" fmla="*/ 250511 h 426768"/>
              <a:gd name="connsiteX5" fmla="*/ 0 w 7881074"/>
              <a:gd name="connsiteY5" fmla="*/ 390105 h 426768"/>
              <a:gd name="connsiteX6" fmla="*/ 451818 w 7881074"/>
              <a:gd name="connsiteY6" fmla="*/ 424381 h 426768"/>
              <a:gd name="connsiteX7" fmla="*/ 7881074 w 7881074"/>
              <a:gd name="connsiteY7" fmla="*/ 426768 h 426768"/>
              <a:gd name="connsiteX8" fmla="*/ 7536749 w 7881074"/>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536749 w 7536749"/>
              <a:gd name="connsiteY0" fmla="*/ 0 h 426768"/>
              <a:gd name="connsiteX1" fmla="*/ 604395 w 7536749"/>
              <a:gd name="connsiteY1" fmla="*/ 10850 h 426768"/>
              <a:gd name="connsiteX2" fmla="*/ 563769 w 7536749"/>
              <a:gd name="connsiteY2" fmla="*/ 193575 h 426768"/>
              <a:gd name="connsiteX3" fmla="*/ 747931 w 7536749"/>
              <a:gd name="connsiteY3" fmla="*/ 225897 h 426768"/>
              <a:gd name="connsiteX4" fmla="*/ 555370 w 7536749"/>
              <a:gd name="connsiteY4" fmla="*/ 250511 h 426768"/>
              <a:gd name="connsiteX5" fmla="*/ 0 w 7536749"/>
              <a:gd name="connsiteY5" fmla="*/ 390105 h 426768"/>
              <a:gd name="connsiteX6" fmla="*/ 451818 w 7536749"/>
              <a:gd name="connsiteY6" fmla="*/ 424381 h 426768"/>
              <a:gd name="connsiteX7" fmla="*/ 7534649 w 7536749"/>
              <a:gd name="connsiteY7" fmla="*/ 426768 h 426768"/>
              <a:gd name="connsiteX8" fmla="*/ 7536749 w 7536749"/>
              <a:gd name="connsiteY8" fmla="*/ 0 h 426768"/>
              <a:gd name="connsiteX0" fmla="*/ 7349890 w 7534649"/>
              <a:gd name="connsiteY0" fmla="*/ 8128 h 415918"/>
              <a:gd name="connsiteX1" fmla="*/ 604395 w 7534649"/>
              <a:gd name="connsiteY1" fmla="*/ 0 h 415918"/>
              <a:gd name="connsiteX2" fmla="*/ 563769 w 7534649"/>
              <a:gd name="connsiteY2" fmla="*/ 182725 h 415918"/>
              <a:gd name="connsiteX3" fmla="*/ 747931 w 7534649"/>
              <a:gd name="connsiteY3" fmla="*/ 215047 h 415918"/>
              <a:gd name="connsiteX4" fmla="*/ 555370 w 7534649"/>
              <a:gd name="connsiteY4" fmla="*/ 239661 h 415918"/>
              <a:gd name="connsiteX5" fmla="*/ 0 w 7534649"/>
              <a:gd name="connsiteY5" fmla="*/ 379255 h 415918"/>
              <a:gd name="connsiteX6" fmla="*/ 451818 w 7534649"/>
              <a:gd name="connsiteY6" fmla="*/ 413531 h 415918"/>
              <a:gd name="connsiteX7" fmla="*/ 7534649 w 7534649"/>
              <a:gd name="connsiteY7" fmla="*/ 415918 h 415918"/>
              <a:gd name="connsiteX8" fmla="*/ 7349890 w 7534649"/>
              <a:gd name="connsiteY8" fmla="*/ 8128 h 415918"/>
              <a:gd name="connsiteX0" fmla="*/ 7349890 w 7553976"/>
              <a:gd name="connsiteY0" fmla="*/ 8128 h 415918"/>
              <a:gd name="connsiteX1" fmla="*/ 604395 w 7553976"/>
              <a:gd name="connsiteY1" fmla="*/ 0 h 415918"/>
              <a:gd name="connsiteX2" fmla="*/ 563769 w 7553976"/>
              <a:gd name="connsiteY2" fmla="*/ 182725 h 415918"/>
              <a:gd name="connsiteX3" fmla="*/ 747931 w 7553976"/>
              <a:gd name="connsiteY3" fmla="*/ 215047 h 415918"/>
              <a:gd name="connsiteX4" fmla="*/ 555370 w 7553976"/>
              <a:gd name="connsiteY4" fmla="*/ 239661 h 415918"/>
              <a:gd name="connsiteX5" fmla="*/ 0 w 7553976"/>
              <a:gd name="connsiteY5" fmla="*/ 379255 h 415918"/>
              <a:gd name="connsiteX6" fmla="*/ 451818 w 7553976"/>
              <a:gd name="connsiteY6" fmla="*/ 413531 h 415918"/>
              <a:gd name="connsiteX7" fmla="*/ 7534649 w 7553976"/>
              <a:gd name="connsiteY7" fmla="*/ 415918 h 415918"/>
              <a:gd name="connsiteX8" fmla="*/ 7349890 w 755397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534649 w 7563626"/>
              <a:gd name="connsiteY7" fmla="*/ 415918 h 415918"/>
              <a:gd name="connsiteX8" fmla="*/ 7349890 w 7563626"/>
              <a:gd name="connsiteY8"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479667 w 7563626"/>
              <a:gd name="connsiteY7" fmla="*/ 414258 h 415918"/>
              <a:gd name="connsiteX8" fmla="*/ 7534649 w 7563626"/>
              <a:gd name="connsiteY8" fmla="*/ 415918 h 415918"/>
              <a:gd name="connsiteX9" fmla="*/ 7349890 w 7563626"/>
              <a:gd name="connsiteY9" fmla="*/ 8128 h 415918"/>
              <a:gd name="connsiteX0" fmla="*/ 7349890 w 7563626"/>
              <a:gd name="connsiteY0" fmla="*/ 8128 h 415918"/>
              <a:gd name="connsiteX1" fmla="*/ 604395 w 7563626"/>
              <a:gd name="connsiteY1" fmla="*/ 0 h 415918"/>
              <a:gd name="connsiteX2" fmla="*/ 563769 w 7563626"/>
              <a:gd name="connsiteY2" fmla="*/ 182725 h 415918"/>
              <a:gd name="connsiteX3" fmla="*/ 747931 w 7563626"/>
              <a:gd name="connsiteY3" fmla="*/ 215047 h 415918"/>
              <a:gd name="connsiteX4" fmla="*/ 555370 w 7563626"/>
              <a:gd name="connsiteY4" fmla="*/ 239661 h 415918"/>
              <a:gd name="connsiteX5" fmla="*/ 0 w 7563626"/>
              <a:gd name="connsiteY5" fmla="*/ 379255 h 415918"/>
              <a:gd name="connsiteX6" fmla="*/ 451818 w 7563626"/>
              <a:gd name="connsiteY6" fmla="*/ 413531 h 415918"/>
              <a:gd name="connsiteX7" fmla="*/ 7320102 w 7563626"/>
              <a:gd name="connsiteY7" fmla="*/ 412360 h 415918"/>
              <a:gd name="connsiteX8" fmla="*/ 7534649 w 7563626"/>
              <a:gd name="connsiteY8" fmla="*/ 415918 h 415918"/>
              <a:gd name="connsiteX9" fmla="*/ 7349890 w 7563626"/>
              <a:gd name="connsiteY9" fmla="*/ 8128 h 415918"/>
              <a:gd name="connsiteX0" fmla="*/ 7349890 w 7624929"/>
              <a:gd name="connsiteY0" fmla="*/ 19611 h 425074"/>
              <a:gd name="connsiteX1" fmla="*/ 604395 w 7624929"/>
              <a:gd name="connsiteY1" fmla="*/ 11483 h 425074"/>
              <a:gd name="connsiteX2" fmla="*/ 563769 w 7624929"/>
              <a:gd name="connsiteY2" fmla="*/ 194208 h 425074"/>
              <a:gd name="connsiteX3" fmla="*/ 747931 w 7624929"/>
              <a:gd name="connsiteY3" fmla="*/ 226530 h 425074"/>
              <a:gd name="connsiteX4" fmla="*/ 555370 w 7624929"/>
              <a:gd name="connsiteY4" fmla="*/ 251144 h 425074"/>
              <a:gd name="connsiteX5" fmla="*/ 0 w 7624929"/>
              <a:gd name="connsiteY5" fmla="*/ 390738 h 425074"/>
              <a:gd name="connsiteX6" fmla="*/ 451818 w 7624929"/>
              <a:gd name="connsiteY6" fmla="*/ 425014 h 425074"/>
              <a:gd name="connsiteX7" fmla="*/ 7320102 w 7624929"/>
              <a:gd name="connsiteY7" fmla="*/ 423843 h 425074"/>
              <a:gd name="connsiteX8" fmla="*/ 7624929 w 7624929"/>
              <a:gd name="connsiteY8" fmla="*/ 277474 h 425074"/>
              <a:gd name="connsiteX9" fmla="*/ 7349890 w 7624929"/>
              <a:gd name="connsiteY9" fmla="*/ 19611 h 425074"/>
              <a:gd name="connsiteX0" fmla="*/ 7349890 w 7815350"/>
              <a:gd name="connsiteY0" fmla="*/ 8128 h 413592"/>
              <a:gd name="connsiteX1" fmla="*/ 604395 w 7815350"/>
              <a:gd name="connsiteY1" fmla="*/ 0 h 413592"/>
              <a:gd name="connsiteX2" fmla="*/ 563769 w 7815350"/>
              <a:gd name="connsiteY2" fmla="*/ 182725 h 413592"/>
              <a:gd name="connsiteX3" fmla="*/ 747931 w 7815350"/>
              <a:gd name="connsiteY3" fmla="*/ 215047 h 413592"/>
              <a:gd name="connsiteX4" fmla="*/ 555370 w 7815350"/>
              <a:gd name="connsiteY4" fmla="*/ 239661 h 413592"/>
              <a:gd name="connsiteX5" fmla="*/ 0 w 7815350"/>
              <a:gd name="connsiteY5" fmla="*/ 379255 h 413592"/>
              <a:gd name="connsiteX6" fmla="*/ 451818 w 7815350"/>
              <a:gd name="connsiteY6" fmla="*/ 413531 h 413592"/>
              <a:gd name="connsiteX7" fmla="*/ 7320102 w 7815350"/>
              <a:gd name="connsiteY7" fmla="*/ 412360 h 413592"/>
              <a:gd name="connsiteX8" fmla="*/ 7624929 w 7815350"/>
              <a:gd name="connsiteY8" fmla="*/ 265991 h 413592"/>
              <a:gd name="connsiteX9" fmla="*/ 7349890 w 7815350"/>
              <a:gd name="connsiteY9" fmla="*/ 8128 h 413592"/>
              <a:gd name="connsiteX0" fmla="*/ 7349890 w 7732395"/>
              <a:gd name="connsiteY0" fmla="*/ 8128 h 479361"/>
              <a:gd name="connsiteX1" fmla="*/ 604395 w 7732395"/>
              <a:gd name="connsiteY1" fmla="*/ 0 h 479361"/>
              <a:gd name="connsiteX2" fmla="*/ 563769 w 7732395"/>
              <a:gd name="connsiteY2" fmla="*/ 182725 h 479361"/>
              <a:gd name="connsiteX3" fmla="*/ 747931 w 7732395"/>
              <a:gd name="connsiteY3" fmla="*/ 215047 h 479361"/>
              <a:gd name="connsiteX4" fmla="*/ 555370 w 7732395"/>
              <a:gd name="connsiteY4" fmla="*/ 239661 h 479361"/>
              <a:gd name="connsiteX5" fmla="*/ 0 w 7732395"/>
              <a:gd name="connsiteY5" fmla="*/ 379255 h 479361"/>
              <a:gd name="connsiteX6" fmla="*/ 451818 w 7732395"/>
              <a:gd name="connsiteY6" fmla="*/ 413531 h 479361"/>
              <a:gd name="connsiteX7" fmla="*/ 7320102 w 7732395"/>
              <a:gd name="connsiteY7" fmla="*/ 412360 h 479361"/>
              <a:gd name="connsiteX8" fmla="*/ 7396078 w 7732395"/>
              <a:gd name="connsiteY8" fmla="*/ 415917 h 479361"/>
              <a:gd name="connsiteX9" fmla="*/ 7349890 w 7732395"/>
              <a:gd name="connsiteY9" fmla="*/ 8128 h 479361"/>
              <a:gd name="connsiteX0" fmla="*/ 7349890 w 7489916"/>
              <a:gd name="connsiteY0" fmla="*/ 8128 h 415917"/>
              <a:gd name="connsiteX1" fmla="*/ 604395 w 7489916"/>
              <a:gd name="connsiteY1" fmla="*/ 0 h 415917"/>
              <a:gd name="connsiteX2" fmla="*/ 563769 w 7489916"/>
              <a:gd name="connsiteY2" fmla="*/ 182725 h 415917"/>
              <a:gd name="connsiteX3" fmla="*/ 747931 w 7489916"/>
              <a:gd name="connsiteY3" fmla="*/ 215047 h 415917"/>
              <a:gd name="connsiteX4" fmla="*/ 555370 w 7489916"/>
              <a:gd name="connsiteY4" fmla="*/ 239661 h 415917"/>
              <a:gd name="connsiteX5" fmla="*/ 0 w 7489916"/>
              <a:gd name="connsiteY5" fmla="*/ 379255 h 415917"/>
              <a:gd name="connsiteX6" fmla="*/ 451818 w 7489916"/>
              <a:gd name="connsiteY6" fmla="*/ 413531 h 415917"/>
              <a:gd name="connsiteX7" fmla="*/ 7320102 w 7489916"/>
              <a:gd name="connsiteY7" fmla="*/ 412360 h 415917"/>
              <a:gd name="connsiteX8" fmla="*/ 7396078 w 7489916"/>
              <a:gd name="connsiteY8" fmla="*/ 415917 h 415917"/>
              <a:gd name="connsiteX9" fmla="*/ 7349890 w 7489916"/>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6078"/>
              <a:gd name="connsiteY0" fmla="*/ 8128 h 415917"/>
              <a:gd name="connsiteX1" fmla="*/ 604395 w 7396078"/>
              <a:gd name="connsiteY1" fmla="*/ 0 h 415917"/>
              <a:gd name="connsiteX2" fmla="*/ 563769 w 7396078"/>
              <a:gd name="connsiteY2" fmla="*/ 182725 h 415917"/>
              <a:gd name="connsiteX3" fmla="*/ 747931 w 7396078"/>
              <a:gd name="connsiteY3" fmla="*/ 215047 h 415917"/>
              <a:gd name="connsiteX4" fmla="*/ 555370 w 7396078"/>
              <a:gd name="connsiteY4" fmla="*/ 239661 h 415917"/>
              <a:gd name="connsiteX5" fmla="*/ 0 w 7396078"/>
              <a:gd name="connsiteY5" fmla="*/ 379255 h 415917"/>
              <a:gd name="connsiteX6" fmla="*/ 451818 w 7396078"/>
              <a:gd name="connsiteY6" fmla="*/ 413531 h 415917"/>
              <a:gd name="connsiteX7" fmla="*/ 7320102 w 7396078"/>
              <a:gd name="connsiteY7" fmla="*/ 412360 h 415917"/>
              <a:gd name="connsiteX8" fmla="*/ 7396078 w 7396078"/>
              <a:gd name="connsiteY8" fmla="*/ 415917 h 415917"/>
              <a:gd name="connsiteX9" fmla="*/ 7349890 w 7396078"/>
              <a:gd name="connsiteY9" fmla="*/ 8128 h 415917"/>
              <a:gd name="connsiteX0" fmla="*/ 7349890 w 7391879"/>
              <a:gd name="connsiteY0" fmla="*/ 8128 h 413592"/>
              <a:gd name="connsiteX1" fmla="*/ 604395 w 7391879"/>
              <a:gd name="connsiteY1" fmla="*/ 0 h 413592"/>
              <a:gd name="connsiteX2" fmla="*/ 563769 w 7391879"/>
              <a:gd name="connsiteY2" fmla="*/ 182725 h 413592"/>
              <a:gd name="connsiteX3" fmla="*/ 747931 w 7391879"/>
              <a:gd name="connsiteY3" fmla="*/ 215047 h 413592"/>
              <a:gd name="connsiteX4" fmla="*/ 555370 w 7391879"/>
              <a:gd name="connsiteY4" fmla="*/ 239661 h 413592"/>
              <a:gd name="connsiteX5" fmla="*/ 0 w 7391879"/>
              <a:gd name="connsiteY5" fmla="*/ 379255 h 413592"/>
              <a:gd name="connsiteX6" fmla="*/ 451818 w 7391879"/>
              <a:gd name="connsiteY6" fmla="*/ 413531 h 413592"/>
              <a:gd name="connsiteX7" fmla="*/ 7320102 w 7391879"/>
              <a:gd name="connsiteY7" fmla="*/ 412360 h 413592"/>
              <a:gd name="connsiteX8" fmla="*/ 7391879 w 7391879"/>
              <a:gd name="connsiteY8" fmla="*/ 317231 h 413592"/>
              <a:gd name="connsiteX9" fmla="*/ 7349890 w 7391879"/>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7404476"/>
              <a:gd name="connsiteY0" fmla="*/ 8128 h 413592"/>
              <a:gd name="connsiteX1" fmla="*/ 604395 w 7404476"/>
              <a:gd name="connsiteY1" fmla="*/ 0 h 413592"/>
              <a:gd name="connsiteX2" fmla="*/ 563769 w 7404476"/>
              <a:gd name="connsiteY2" fmla="*/ 182725 h 413592"/>
              <a:gd name="connsiteX3" fmla="*/ 747931 w 7404476"/>
              <a:gd name="connsiteY3" fmla="*/ 215047 h 413592"/>
              <a:gd name="connsiteX4" fmla="*/ 555370 w 7404476"/>
              <a:gd name="connsiteY4" fmla="*/ 239661 h 413592"/>
              <a:gd name="connsiteX5" fmla="*/ 0 w 7404476"/>
              <a:gd name="connsiteY5" fmla="*/ 379255 h 413592"/>
              <a:gd name="connsiteX6" fmla="*/ 451818 w 7404476"/>
              <a:gd name="connsiteY6" fmla="*/ 413531 h 413592"/>
              <a:gd name="connsiteX7" fmla="*/ 7320102 w 7404476"/>
              <a:gd name="connsiteY7" fmla="*/ 412360 h 413592"/>
              <a:gd name="connsiteX8" fmla="*/ 7404476 w 7404476"/>
              <a:gd name="connsiteY8" fmla="*/ 264093 h 413592"/>
              <a:gd name="connsiteX9" fmla="*/ 7349890 w 7404476"/>
              <a:gd name="connsiteY9" fmla="*/ 8128 h 413592"/>
              <a:gd name="connsiteX0" fmla="*/ 7349890 w 8185892"/>
              <a:gd name="connsiteY0" fmla="*/ 8128 h 413592"/>
              <a:gd name="connsiteX1" fmla="*/ 604395 w 8185892"/>
              <a:gd name="connsiteY1" fmla="*/ 0 h 413592"/>
              <a:gd name="connsiteX2" fmla="*/ 563769 w 8185892"/>
              <a:gd name="connsiteY2" fmla="*/ 182725 h 413592"/>
              <a:gd name="connsiteX3" fmla="*/ 747931 w 8185892"/>
              <a:gd name="connsiteY3" fmla="*/ 215047 h 413592"/>
              <a:gd name="connsiteX4" fmla="*/ 555370 w 8185892"/>
              <a:gd name="connsiteY4" fmla="*/ 239661 h 413592"/>
              <a:gd name="connsiteX5" fmla="*/ 0 w 8185892"/>
              <a:gd name="connsiteY5" fmla="*/ 379255 h 413592"/>
              <a:gd name="connsiteX6" fmla="*/ 451818 w 8185892"/>
              <a:gd name="connsiteY6" fmla="*/ 413531 h 413592"/>
              <a:gd name="connsiteX7" fmla="*/ 7320102 w 8185892"/>
              <a:gd name="connsiteY7" fmla="*/ 412360 h 413592"/>
              <a:gd name="connsiteX8" fmla="*/ 7349890 w 8185892"/>
              <a:gd name="connsiteY8" fmla="*/ 8128 h 413592"/>
              <a:gd name="connsiteX0" fmla="*/ 6564661 w 7884695"/>
              <a:gd name="connsiteY0" fmla="*/ 6231 h 413592"/>
              <a:gd name="connsiteX1" fmla="*/ 604395 w 7884695"/>
              <a:gd name="connsiteY1" fmla="*/ 0 h 413592"/>
              <a:gd name="connsiteX2" fmla="*/ 563769 w 7884695"/>
              <a:gd name="connsiteY2" fmla="*/ 182725 h 413592"/>
              <a:gd name="connsiteX3" fmla="*/ 747931 w 7884695"/>
              <a:gd name="connsiteY3" fmla="*/ 215047 h 413592"/>
              <a:gd name="connsiteX4" fmla="*/ 555370 w 7884695"/>
              <a:gd name="connsiteY4" fmla="*/ 239661 h 413592"/>
              <a:gd name="connsiteX5" fmla="*/ 0 w 7884695"/>
              <a:gd name="connsiteY5" fmla="*/ 379255 h 413592"/>
              <a:gd name="connsiteX6" fmla="*/ 451818 w 7884695"/>
              <a:gd name="connsiteY6" fmla="*/ 413531 h 413592"/>
              <a:gd name="connsiteX7" fmla="*/ 7320102 w 7884695"/>
              <a:gd name="connsiteY7" fmla="*/ 412360 h 413592"/>
              <a:gd name="connsiteX8" fmla="*/ 6564661 w 7884695"/>
              <a:gd name="connsiteY8" fmla="*/ 6231 h 413592"/>
              <a:gd name="connsiteX0" fmla="*/ 6564661 w 7404833"/>
              <a:gd name="connsiteY0" fmla="*/ 6231 h 414257"/>
              <a:gd name="connsiteX1" fmla="*/ 604395 w 7404833"/>
              <a:gd name="connsiteY1" fmla="*/ 0 h 414257"/>
              <a:gd name="connsiteX2" fmla="*/ 563769 w 7404833"/>
              <a:gd name="connsiteY2" fmla="*/ 182725 h 414257"/>
              <a:gd name="connsiteX3" fmla="*/ 747931 w 7404833"/>
              <a:gd name="connsiteY3" fmla="*/ 215047 h 414257"/>
              <a:gd name="connsiteX4" fmla="*/ 555370 w 7404833"/>
              <a:gd name="connsiteY4" fmla="*/ 239661 h 414257"/>
              <a:gd name="connsiteX5" fmla="*/ 0 w 7404833"/>
              <a:gd name="connsiteY5" fmla="*/ 379255 h 414257"/>
              <a:gd name="connsiteX6" fmla="*/ 451818 w 7404833"/>
              <a:gd name="connsiteY6" fmla="*/ 413531 h 414257"/>
              <a:gd name="connsiteX7" fmla="*/ 6543271 w 7404833"/>
              <a:gd name="connsiteY7" fmla="*/ 414257 h 414257"/>
              <a:gd name="connsiteX8" fmla="*/ 6564661 w 7404833"/>
              <a:gd name="connsiteY8" fmla="*/ 6231 h 414257"/>
              <a:gd name="connsiteX0" fmla="*/ 6564661 w 6936365"/>
              <a:gd name="connsiteY0" fmla="*/ 6231 h 414257"/>
              <a:gd name="connsiteX1" fmla="*/ 604395 w 6936365"/>
              <a:gd name="connsiteY1" fmla="*/ 0 h 414257"/>
              <a:gd name="connsiteX2" fmla="*/ 563769 w 6936365"/>
              <a:gd name="connsiteY2" fmla="*/ 182725 h 414257"/>
              <a:gd name="connsiteX3" fmla="*/ 747931 w 6936365"/>
              <a:gd name="connsiteY3" fmla="*/ 215047 h 414257"/>
              <a:gd name="connsiteX4" fmla="*/ 555370 w 6936365"/>
              <a:gd name="connsiteY4" fmla="*/ 239661 h 414257"/>
              <a:gd name="connsiteX5" fmla="*/ 0 w 6936365"/>
              <a:gd name="connsiteY5" fmla="*/ 379255 h 414257"/>
              <a:gd name="connsiteX6" fmla="*/ 451818 w 6936365"/>
              <a:gd name="connsiteY6" fmla="*/ 413531 h 414257"/>
              <a:gd name="connsiteX7" fmla="*/ 6543271 w 6936365"/>
              <a:gd name="connsiteY7" fmla="*/ 414257 h 414257"/>
              <a:gd name="connsiteX8" fmla="*/ 6564661 w 6936365"/>
              <a:gd name="connsiteY8" fmla="*/ 6231 h 414257"/>
              <a:gd name="connsiteX0" fmla="*/ 6564661 w 6564661"/>
              <a:gd name="connsiteY0" fmla="*/ 6231 h 414258"/>
              <a:gd name="connsiteX1" fmla="*/ 604395 w 6564661"/>
              <a:gd name="connsiteY1" fmla="*/ 0 h 414258"/>
              <a:gd name="connsiteX2" fmla="*/ 563769 w 6564661"/>
              <a:gd name="connsiteY2" fmla="*/ 182725 h 414258"/>
              <a:gd name="connsiteX3" fmla="*/ 747931 w 6564661"/>
              <a:gd name="connsiteY3" fmla="*/ 215047 h 414258"/>
              <a:gd name="connsiteX4" fmla="*/ 555370 w 6564661"/>
              <a:gd name="connsiteY4" fmla="*/ 239661 h 414258"/>
              <a:gd name="connsiteX5" fmla="*/ 0 w 6564661"/>
              <a:gd name="connsiteY5" fmla="*/ 379255 h 414258"/>
              <a:gd name="connsiteX6" fmla="*/ 451818 w 6564661"/>
              <a:gd name="connsiteY6" fmla="*/ 413531 h 414258"/>
              <a:gd name="connsiteX7" fmla="*/ 6543271 w 6564661"/>
              <a:gd name="connsiteY7" fmla="*/ 414257 h 414258"/>
              <a:gd name="connsiteX8" fmla="*/ 6564661 w 6564661"/>
              <a:gd name="connsiteY8" fmla="*/ 6231 h 414258"/>
              <a:gd name="connsiteX0" fmla="*/ 6564661 w 6617525"/>
              <a:gd name="connsiteY0" fmla="*/ 6231 h 414258"/>
              <a:gd name="connsiteX1" fmla="*/ 604395 w 6617525"/>
              <a:gd name="connsiteY1" fmla="*/ 0 h 414258"/>
              <a:gd name="connsiteX2" fmla="*/ 563769 w 6617525"/>
              <a:gd name="connsiteY2" fmla="*/ 182725 h 414258"/>
              <a:gd name="connsiteX3" fmla="*/ 747931 w 6617525"/>
              <a:gd name="connsiteY3" fmla="*/ 215047 h 414258"/>
              <a:gd name="connsiteX4" fmla="*/ 555370 w 6617525"/>
              <a:gd name="connsiteY4" fmla="*/ 239661 h 414258"/>
              <a:gd name="connsiteX5" fmla="*/ 0 w 6617525"/>
              <a:gd name="connsiteY5" fmla="*/ 379255 h 414258"/>
              <a:gd name="connsiteX6" fmla="*/ 451818 w 6617525"/>
              <a:gd name="connsiteY6" fmla="*/ 413531 h 414258"/>
              <a:gd name="connsiteX7" fmla="*/ 6543271 w 6617525"/>
              <a:gd name="connsiteY7" fmla="*/ 414257 h 414258"/>
              <a:gd name="connsiteX8" fmla="*/ 6564661 w 6617525"/>
              <a:gd name="connsiteY8" fmla="*/ 6231 h 414258"/>
              <a:gd name="connsiteX0" fmla="*/ 6564661 w 6693689"/>
              <a:gd name="connsiteY0" fmla="*/ 6231 h 415701"/>
              <a:gd name="connsiteX1" fmla="*/ 604395 w 6693689"/>
              <a:gd name="connsiteY1" fmla="*/ 0 h 415701"/>
              <a:gd name="connsiteX2" fmla="*/ 563769 w 6693689"/>
              <a:gd name="connsiteY2" fmla="*/ 182725 h 415701"/>
              <a:gd name="connsiteX3" fmla="*/ 747931 w 6693689"/>
              <a:gd name="connsiteY3" fmla="*/ 215047 h 415701"/>
              <a:gd name="connsiteX4" fmla="*/ 555370 w 6693689"/>
              <a:gd name="connsiteY4" fmla="*/ 239661 h 415701"/>
              <a:gd name="connsiteX5" fmla="*/ 0 w 6693689"/>
              <a:gd name="connsiteY5" fmla="*/ 379255 h 415701"/>
              <a:gd name="connsiteX6" fmla="*/ 451818 w 6693689"/>
              <a:gd name="connsiteY6" fmla="*/ 413531 h 415701"/>
              <a:gd name="connsiteX7" fmla="*/ 6543271 w 6693689"/>
              <a:gd name="connsiteY7" fmla="*/ 414257 h 415701"/>
              <a:gd name="connsiteX8" fmla="*/ 6564661 w 6693689"/>
              <a:gd name="connsiteY8" fmla="*/ 6231 h 415701"/>
              <a:gd name="connsiteX0" fmla="*/ 6564661 w 6605541"/>
              <a:gd name="connsiteY0" fmla="*/ 6231 h 416548"/>
              <a:gd name="connsiteX1" fmla="*/ 604395 w 6605541"/>
              <a:gd name="connsiteY1" fmla="*/ 0 h 416548"/>
              <a:gd name="connsiteX2" fmla="*/ 563769 w 6605541"/>
              <a:gd name="connsiteY2" fmla="*/ 182725 h 416548"/>
              <a:gd name="connsiteX3" fmla="*/ 747931 w 6605541"/>
              <a:gd name="connsiteY3" fmla="*/ 215047 h 416548"/>
              <a:gd name="connsiteX4" fmla="*/ 555370 w 6605541"/>
              <a:gd name="connsiteY4" fmla="*/ 239661 h 416548"/>
              <a:gd name="connsiteX5" fmla="*/ 0 w 6605541"/>
              <a:gd name="connsiteY5" fmla="*/ 379255 h 416548"/>
              <a:gd name="connsiteX6" fmla="*/ 451818 w 6605541"/>
              <a:gd name="connsiteY6" fmla="*/ 413531 h 416548"/>
              <a:gd name="connsiteX7" fmla="*/ 6543271 w 6605541"/>
              <a:gd name="connsiteY7" fmla="*/ 414257 h 416548"/>
              <a:gd name="connsiteX8" fmla="*/ 6564661 w 6605541"/>
              <a:gd name="connsiteY8" fmla="*/ 6231 h 416548"/>
              <a:gd name="connsiteX0" fmla="*/ 6564661 w 6606676"/>
              <a:gd name="connsiteY0" fmla="*/ 6231 h 414257"/>
              <a:gd name="connsiteX1" fmla="*/ 604395 w 6606676"/>
              <a:gd name="connsiteY1" fmla="*/ 0 h 414257"/>
              <a:gd name="connsiteX2" fmla="*/ 563769 w 6606676"/>
              <a:gd name="connsiteY2" fmla="*/ 182725 h 414257"/>
              <a:gd name="connsiteX3" fmla="*/ 747931 w 6606676"/>
              <a:gd name="connsiteY3" fmla="*/ 215047 h 414257"/>
              <a:gd name="connsiteX4" fmla="*/ 555370 w 6606676"/>
              <a:gd name="connsiteY4" fmla="*/ 239661 h 414257"/>
              <a:gd name="connsiteX5" fmla="*/ 0 w 6606676"/>
              <a:gd name="connsiteY5" fmla="*/ 379255 h 414257"/>
              <a:gd name="connsiteX6" fmla="*/ 451818 w 6606676"/>
              <a:gd name="connsiteY6" fmla="*/ 413531 h 414257"/>
              <a:gd name="connsiteX7" fmla="*/ 6543271 w 6606676"/>
              <a:gd name="connsiteY7" fmla="*/ 414257 h 414257"/>
              <a:gd name="connsiteX8" fmla="*/ 6564661 w 6606676"/>
              <a:gd name="connsiteY8" fmla="*/ 6231 h 414257"/>
              <a:gd name="connsiteX0" fmla="*/ 6564661 w 6604830"/>
              <a:gd name="connsiteY0" fmla="*/ 6231 h 414257"/>
              <a:gd name="connsiteX1" fmla="*/ 604395 w 6604830"/>
              <a:gd name="connsiteY1" fmla="*/ 0 h 414257"/>
              <a:gd name="connsiteX2" fmla="*/ 563769 w 6604830"/>
              <a:gd name="connsiteY2" fmla="*/ 182725 h 414257"/>
              <a:gd name="connsiteX3" fmla="*/ 747931 w 6604830"/>
              <a:gd name="connsiteY3" fmla="*/ 215047 h 414257"/>
              <a:gd name="connsiteX4" fmla="*/ 555370 w 6604830"/>
              <a:gd name="connsiteY4" fmla="*/ 239661 h 414257"/>
              <a:gd name="connsiteX5" fmla="*/ 0 w 6604830"/>
              <a:gd name="connsiteY5" fmla="*/ 379255 h 414257"/>
              <a:gd name="connsiteX6" fmla="*/ 451818 w 6604830"/>
              <a:gd name="connsiteY6" fmla="*/ 413531 h 414257"/>
              <a:gd name="connsiteX7" fmla="*/ 6543271 w 6604830"/>
              <a:gd name="connsiteY7" fmla="*/ 414257 h 414257"/>
              <a:gd name="connsiteX8" fmla="*/ 6564661 w 6604830"/>
              <a:gd name="connsiteY8" fmla="*/ 6231 h 414257"/>
              <a:gd name="connsiteX0" fmla="*/ 6564661 w 6630769"/>
              <a:gd name="connsiteY0" fmla="*/ 6231 h 414257"/>
              <a:gd name="connsiteX1" fmla="*/ 604395 w 6630769"/>
              <a:gd name="connsiteY1" fmla="*/ 0 h 414257"/>
              <a:gd name="connsiteX2" fmla="*/ 563769 w 6630769"/>
              <a:gd name="connsiteY2" fmla="*/ 182725 h 414257"/>
              <a:gd name="connsiteX3" fmla="*/ 747931 w 6630769"/>
              <a:gd name="connsiteY3" fmla="*/ 215047 h 414257"/>
              <a:gd name="connsiteX4" fmla="*/ 555370 w 6630769"/>
              <a:gd name="connsiteY4" fmla="*/ 239661 h 414257"/>
              <a:gd name="connsiteX5" fmla="*/ 0 w 6630769"/>
              <a:gd name="connsiteY5" fmla="*/ 379255 h 414257"/>
              <a:gd name="connsiteX6" fmla="*/ 451818 w 6630769"/>
              <a:gd name="connsiteY6" fmla="*/ 413531 h 414257"/>
              <a:gd name="connsiteX7" fmla="*/ 6543271 w 6630769"/>
              <a:gd name="connsiteY7" fmla="*/ 414257 h 414257"/>
              <a:gd name="connsiteX8" fmla="*/ 6564661 w 6630769"/>
              <a:gd name="connsiteY8" fmla="*/ 6231 h 414257"/>
              <a:gd name="connsiteX0" fmla="*/ 7614433 w 7628758"/>
              <a:gd name="connsiteY0" fmla="*/ 0 h 423209"/>
              <a:gd name="connsiteX1" fmla="*/ 604395 w 7628758"/>
              <a:gd name="connsiteY1" fmla="*/ 8952 h 423209"/>
              <a:gd name="connsiteX2" fmla="*/ 563769 w 7628758"/>
              <a:gd name="connsiteY2" fmla="*/ 191677 h 423209"/>
              <a:gd name="connsiteX3" fmla="*/ 747931 w 7628758"/>
              <a:gd name="connsiteY3" fmla="*/ 223999 h 423209"/>
              <a:gd name="connsiteX4" fmla="*/ 555370 w 7628758"/>
              <a:gd name="connsiteY4" fmla="*/ 248613 h 423209"/>
              <a:gd name="connsiteX5" fmla="*/ 0 w 7628758"/>
              <a:gd name="connsiteY5" fmla="*/ 388207 h 423209"/>
              <a:gd name="connsiteX6" fmla="*/ 451818 w 7628758"/>
              <a:gd name="connsiteY6" fmla="*/ 422483 h 423209"/>
              <a:gd name="connsiteX7" fmla="*/ 6543271 w 7628758"/>
              <a:gd name="connsiteY7" fmla="*/ 423209 h 423209"/>
              <a:gd name="connsiteX8" fmla="*/ 7614433 w 7628758"/>
              <a:gd name="connsiteY8" fmla="*/ 0 h 423209"/>
              <a:gd name="connsiteX0" fmla="*/ 7614433 w 7794647"/>
              <a:gd name="connsiteY0" fmla="*/ 0 h 422544"/>
              <a:gd name="connsiteX1" fmla="*/ 604395 w 7794647"/>
              <a:gd name="connsiteY1" fmla="*/ 8952 h 422544"/>
              <a:gd name="connsiteX2" fmla="*/ 563769 w 7794647"/>
              <a:gd name="connsiteY2" fmla="*/ 191677 h 422544"/>
              <a:gd name="connsiteX3" fmla="*/ 747931 w 7794647"/>
              <a:gd name="connsiteY3" fmla="*/ 223999 h 422544"/>
              <a:gd name="connsiteX4" fmla="*/ 555370 w 7794647"/>
              <a:gd name="connsiteY4" fmla="*/ 248613 h 422544"/>
              <a:gd name="connsiteX5" fmla="*/ 0 w 7794647"/>
              <a:gd name="connsiteY5" fmla="*/ 388207 h 422544"/>
              <a:gd name="connsiteX6" fmla="*/ 451818 w 7794647"/>
              <a:gd name="connsiteY6" fmla="*/ 422483 h 422544"/>
              <a:gd name="connsiteX7" fmla="*/ 7794600 w 7794647"/>
              <a:gd name="connsiteY7" fmla="*/ 415618 h 422544"/>
              <a:gd name="connsiteX8" fmla="*/ 7614433 w 7794647"/>
              <a:gd name="connsiteY8" fmla="*/ 0 h 422544"/>
              <a:gd name="connsiteX0" fmla="*/ 7765600 w 7845334"/>
              <a:gd name="connsiteY0" fmla="*/ 0 h 422544"/>
              <a:gd name="connsiteX1" fmla="*/ 604395 w 7845334"/>
              <a:gd name="connsiteY1" fmla="*/ 8952 h 422544"/>
              <a:gd name="connsiteX2" fmla="*/ 563769 w 7845334"/>
              <a:gd name="connsiteY2" fmla="*/ 191677 h 422544"/>
              <a:gd name="connsiteX3" fmla="*/ 747931 w 7845334"/>
              <a:gd name="connsiteY3" fmla="*/ 223999 h 422544"/>
              <a:gd name="connsiteX4" fmla="*/ 555370 w 7845334"/>
              <a:gd name="connsiteY4" fmla="*/ 248613 h 422544"/>
              <a:gd name="connsiteX5" fmla="*/ 0 w 7845334"/>
              <a:gd name="connsiteY5" fmla="*/ 388207 h 422544"/>
              <a:gd name="connsiteX6" fmla="*/ 451818 w 7845334"/>
              <a:gd name="connsiteY6" fmla="*/ 422483 h 422544"/>
              <a:gd name="connsiteX7" fmla="*/ 7794600 w 7845334"/>
              <a:gd name="connsiteY7" fmla="*/ 415618 h 422544"/>
              <a:gd name="connsiteX8" fmla="*/ 7765600 w 7845334"/>
              <a:gd name="connsiteY8" fmla="*/ 0 h 42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5334" h="422544">
                <a:moveTo>
                  <a:pt x="7765600" y="0"/>
                </a:moveTo>
                <a:lnTo>
                  <a:pt x="604395" y="8952"/>
                </a:lnTo>
                <a:cubicBezTo>
                  <a:pt x="-606408" y="36154"/>
                  <a:pt x="357888" y="165642"/>
                  <a:pt x="563769" y="191677"/>
                </a:cubicBezTo>
                <a:cubicBezTo>
                  <a:pt x="314049" y="-53672"/>
                  <a:pt x="739183" y="209449"/>
                  <a:pt x="747931" y="223999"/>
                </a:cubicBezTo>
                <a:cubicBezTo>
                  <a:pt x="733462" y="273747"/>
                  <a:pt x="248220" y="430637"/>
                  <a:pt x="555370" y="248613"/>
                </a:cubicBezTo>
                <a:cubicBezTo>
                  <a:pt x="434214" y="279144"/>
                  <a:pt x="27754" y="321906"/>
                  <a:pt x="0" y="388207"/>
                </a:cubicBezTo>
                <a:cubicBezTo>
                  <a:pt x="9192" y="419875"/>
                  <a:pt x="127651" y="423078"/>
                  <a:pt x="451818" y="422483"/>
                </a:cubicBezTo>
                <a:lnTo>
                  <a:pt x="7794600" y="415618"/>
                </a:lnTo>
                <a:cubicBezTo>
                  <a:pt x="7795827" y="414474"/>
                  <a:pt x="7925394" y="207267"/>
                  <a:pt x="7765600" y="0"/>
                </a:cubicBezTo>
                <a:close/>
              </a:path>
            </a:pathLst>
          </a:cu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A2B4284-4B55-6C19-7EBB-105078985DC4}"/>
              </a:ext>
            </a:extLst>
          </p:cNvPr>
          <p:cNvSpPr>
            <a:spLocks noGrp="1"/>
          </p:cNvSpPr>
          <p:nvPr>
            <p:ph type="title"/>
          </p:nvPr>
        </p:nvSpPr>
        <p:spPr>
          <a:ln>
            <a:noFill/>
          </a:ln>
        </p:spPr>
        <p:txBody>
          <a:bodyPr/>
          <a:lstStyle/>
          <a:p>
            <a:r>
              <a:rPr lang="en-GB" dirty="0">
                <a:ln>
                  <a:solidFill>
                    <a:schemeClr val="accent1">
                      <a:lumMod val="50000"/>
                    </a:schemeClr>
                  </a:solidFill>
                </a:ln>
              </a:rPr>
              <a:t>What we’ll cover</a:t>
            </a:r>
          </a:p>
        </p:txBody>
      </p:sp>
      <p:sp>
        <p:nvSpPr>
          <p:cNvPr id="14" name="Content Placeholder 2">
            <a:extLst>
              <a:ext uri="{FF2B5EF4-FFF2-40B4-BE49-F238E27FC236}">
                <a16:creationId xmlns:a16="http://schemas.microsoft.com/office/drawing/2014/main" id="{58E14BFC-4EF1-1124-43D3-5A76BA636984}"/>
              </a:ext>
            </a:extLst>
          </p:cNvPr>
          <p:cNvSpPr>
            <a:spLocks noGrp="1"/>
          </p:cNvSpPr>
          <p:nvPr>
            <p:ph idx="1"/>
          </p:nvPr>
        </p:nvSpPr>
        <p:spPr>
          <a:xfrm>
            <a:off x="1631504" y="1704256"/>
            <a:ext cx="9144000" cy="4696544"/>
          </a:xfrm>
          <a:noFill/>
        </p:spPr>
        <p:txBody>
          <a:bodyPr>
            <a:normAutofit lnSpcReduction="10000"/>
          </a:bodyPr>
          <a:lstStyle/>
          <a:p>
            <a:pPr>
              <a:buClrTx/>
            </a:pPr>
            <a:endParaRPr lang="en-GB" sz="1200" b="1" dirty="0">
              <a:ln>
                <a:solidFill>
                  <a:schemeClr val="bg1"/>
                </a:solidFill>
              </a:ln>
              <a:solidFill>
                <a:schemeClr val="tx1"/>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Who am I?</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What is fault injection?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Types of fault injection attacks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Why/where are fault injection attacks used?</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How can fault injection compromise security goals?</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Voltage FI Demo / How you can try this yourself</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Mitigation techniques &amp; standardisation</a:t>
            </a:r>
          </a:p>
          <a:p>
            <a:pPr>
              <a:buClrTx/>
            </a:pPr>
            <a:r>
              <a:rPr lang="en-GB" sz="2400" b="1" dirty="0">
                <a:solidFill>
                  <a:schemeClr val="accent1">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attacks</a:t>
            </a:r>
          </a:p>
        </p:txBody>
      </p:sp>
    </p:spTree>
    <p:extLst>
      <p:ext uri="{BB962C8B-B14F-4D97-AF65-F5344CB8AC3E}">
        <p14:creationId xmlns:p14="http://schemas.microsoft.com/office/powerpoint/2010/main" val="3739352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60648"/>
            <a:ext cx="9612560" cy="576064"/>
          </a:xfrm>
        </p:spPr>
        <p:txBody>
          <a:bodyPr rtlCol="0">
            <a:normAutofit/>
          </a:bodyPr>
          <a:lstStyle/>
          <a:p>
            <a:pPr rtl="0"/>
            <a:r>
              <a:rPr lang="en-gb" dirty="0"/>
              <a:t>Voltage Fault Injection (VFI)</a:t>
            </a:r>
            <a:endParaRPr dirty="0"/>
          </a:p>
        </p:txBody>
      </p:sp>
      <p:sp>
        <p:nvSpPr>
          <p:cNvPr id="3" name="Text Placeholder 2"/>
          <p:cNvSpPr>
            <a:spLocks noGrp="1"/>
          </p:cNvSpPr>
          <p:nvPr>
            <p:ph type="body" idx="1"/>
          </p:nvPr>
        </p:nvSpPr>
        <p:spPr>
          <a:xfrm>
            <a:off x="1124728" y="720162"/>
            <a:ext cx="9723799" cy="1143000"/>
          </a:xfrm>
        </p:spPr>
        <p:txBody>
          <a:bodyPr rtlCol="0">
            <a:normAutofit/>
          </a:bodyPr>
          <a:lstStyle/>
          <a:p>
            <a:pPr rtl="0"/>
            <a:r>
              <a:rPr lang="en-GB" sz="2400" dirty="0">
                <a:solidFill>
                  <a:schemeClr val="tx1">
                    <a:lumMod val="95000"/>
                  </a:schemeClr>
                </a:solidFill>
              </a:rPr>
              <a:t>Glitches are introduced to the power rails, by briefly changing the supplied voltage, or by driving one or more pins to an incorrect voltage.</a:t>
            </a:r>
            <a:endParaRPr sz="2400" dirty="0">
              <a:solidFill>
                <a:schemeClr val="tx1">
                  <a:lumMod val="95000"/>
                </a:schemeClr>
              </a:solidFill>
            </a:endParaRPr>
          </a:p>
        </p:txBody>
      </p:sp>
      <p:pic>
        <p:nvPicPr>
          <p:cNvPr id="10" name="Picture 9" descr="Cartoon of a person pointing at a light switch&#10;&#10;Description automatically generated">
            <a:extLst>
              <a:ext uri="{FF2B5EF4-FFF2-40B4-BE49-F238E27FC236}">
                <a16:creationId xmlns:a16="http://schemas.microsoft.com/office/drawing/2014/main" id="{ECA698C5-0A34-3448-A09C-203615019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28" y="1916950"/>
            <a:ext cx="4572000" cy="3486150"/>
          </a:xfrm>
          <a:prstGeom prst="rect">
            <a:avLst/>
          </a:prstGeom>
        </p:spPr>
      </p:pic>
      <p:sp>
        <p:nvSpPr>
          <p:cNvPr id="23" name="Freeform: Shape 22">
            <a:extLst>
              <a:ext uri="{FF2B5EF4-FFF2-40B4-BE49-F238E27FC236}">
                <a16:creationId xmlns:a16="http://schemas.microsoft.com/office/drawing/2014/main" id="{30DBEF7A-26E2-3922-15F6-461C5FA847E0}"/>
              </a:ext>
            </a:extLst>
          </p:cNvPr>
          <p:cNvSpPr/>
          <p:nvPr/>
        </p:nvSpPr>
        <p:spPr>
          <a:xfrm>
            <a:off x="6316788" y="1872054"/>
            <a:ext cx="5189198" cy="3473508"/>
          </a:xfrm>
          <a:custGeom>
            <a:avLst/>
            <a:gdLst>
              <a:gd name="connsiteX0" fmla="*/ 0 w 6037730"/>
              <a:gd name="connsiteY0" fmla="*/ 3041554 h 5655299"/>
              <a:gd name="connsiteX1" fmla="*/ 1492624 w 6037730"/>
              <a:gd name="connsiteY1" fmla="*/ 1965790 h 5655299"/>
              <a:gd name="connsiteX2" fmla="*/ 1842247 w 6037730"/>
              <a:gd name="connsiteY2" fmla="*/ 4856907 h 5655299"/>
              <a:gd name="connsiteX3" fmla="*/ 4007224 w 6037730"/>
              <a:gd name="connsiteY3" fmla="*/ 5287213 h 5655299"/>
              <a:gd name="connsiteX4" fmla="*/ 4625788 w 6037730"/>
              <a:gd name="connsiteY4" fmla="*/ 42860 h 5655299"/>
              <a:gd name="connsiteX5" fmla="*/ 5298141 w 6037730"/>
              <a:gd name="connsiteY5" fmla="*/ 2772613 h 5655299"/>
              <a:gd name="connsiteX6" fmla="*/ 5634318 w 6037730"/>
              <a:gd name="connsiteY6" fmla="*/ 2234731 h 5655299"/>
              <a:gd name="connsiteX7" fmla="*/ 6037730 w 6037730"/>
              <a:gd name="connsiteY7" fmla="*/ 2194390 h 5655299"/>
              <a:gd name="connsiteX0" fmla="*/ 0 w 6037730"/>
              <a:gd name="connsiteY0" fmla="*/ 3041554 h 5615068"/>
              <a:gd name="connsiteX1" fmla="*/ 1444188 w 6037730"/>
              <a:gd name="connsiteY1" fmla="*/ 3162579 h 5615068"/>
              <a:gd name="connsiteX2" fmla="*/ 1842247 w 6037730"/>
              <a:gd name="connsiteY2" fmla="*/ 4856907 h 5615068"/>
              <a:gd name="connsiteX3" fmla="*/ 4007224 w 6037730"/>
              <a:gd name="connsiteY3" fmla="*/ 5287213 h 5615068"/>
              <a:gd name="connsiteX4" fmla="*/ 4625788 w 6037730"/>
              <a:gd name="connsiteY4" fmla="*/ 42860 h 5615068"/>
              <a:gd name="connsiteX5" fmla="*/ 5298141 w 6037730"/>
              <a:gd name="connsiteY5" fmla="*/ 2772613 h 5615068"/>
              <a:gd name="connsiteX6" fmla="*/ 5634318 w 6037730"/>
              <a:gd name="connsiteY6" fmla="*/ 2234731 h 5615068"/>
              <a:gd name="connsiteX7" fmla="*/ 6037730 w 6037730"/>
              <a:gd name="connsiteY7" fmla="*/ 2194390 h 5615068"/>
              <a:gd name="connsiteX0" fmla="*/ 0 w 5529147"/>
              <a:gd name="connsiteY0" fmla="*/ 2786060 h 5615068"/>
              <a:gd name="connsiteX1" fmla="*/ 935605 w 5529147"/>
              <a:gd name="connsiteY1" fmla="*/ 3162579 h 5615068"/>
              <a:gd name="connsiteX2" fmla="*/ 1333664 w 5529147"/>
              <a:gd name="connsiteY2" fmla="*/ 4856907 h 5615068"/>
              <a:gd name="connsiteX3" fmla="*/ 3498641 w 5529147"/>
              <a:gd name="connsiteY3" fmla="*/ 5287213 h 5615068"/>
              <a:gd name="connsiteX4" fmla="*/ 4117205 w 5529147"/>
              <a:gd name="connsiteY4" fmla="*/ 42860 h 5615068"/>
              <a:gd name="connsiteX5" fmla="*/ 4789558 w 5529147"/>
              <a:gd name="connsiteY5" fmla="*/ 2772613 h 5615068"/>
              <a:gd name="connsiteX6" fmla="*/ 5125735 w 5529147"/>
              <a:gd name="connsiteY6" fmla="*/ 2234731 h 5615068"/>
              <a:gd name="connsiteX7" fmla="*/ 5529147 w 5529147"/>
              <a:gd name="connsiteY7" fmla="*/ 2194390 h 5615068"/>
              <a:gd name="connsiteX0" fmla="*/ 0 w 5529147"/>
              <a:gd name="connsiteY0" fmla="*/ 2786060 h 5615068"/>
              <a:gd name="connsiteX1" fmla="*/ 935605 w 5529147"/>
              <a:gd name="connsiteY1" fmla="*/ 3162579 h 5615068"/>
              <a:gd name="connsiteX2" fmla="*/ 1333664 w 5529147"/>
              <a:gd name="connsiteY2" fmla="*/ 4856907 h 5615068"/>
              <a:gd name="connsiteX3" fmla="*/ 3498641 w 5529147"/>
              <a:gd name="connsiteY3" fmla="*/ 5287213 h 5615068"/>
              <a:gd name="connsiteX4" fmla="*/ 4117205 w 5529147"/>
              <a:gd name="connsiteY4" fmla="*/ 42860 h 5615068"/>
              <a:gd name="connsiteX5" fmla="*/ 4789558 w 5529147"/>
              <a:gd name="connsiteY5" fmla="*/ 2772613 h 5615068"/>
              <a:gd name="connsiteX6" fmla="*/ 5125735 w 5529147"/>
              <a:gd name="connsiteY6" fmla="*/ 2234731 h 5615068"/>
              <a:gd name="connsiteX7" fmla="*/ 5529147 w 5529147"/>
              <a:gd name="connsiteY7" fmla="*/ 2194390 h 5615068"/>
              <a:gd name="connsiteX0" fmla="*/ 0 w 5529147"/>
              <a:gd name="connsiteY0" fmla="*/ 2786060 h 5619261"/>
              <a:gd name="connsiteX1" fmla="*/ 1468406 w 5529147"/>
              <a:gd name="connsiteY1" fmla="*/ 3028108 h 5619261"/>
              <a:gd name="connsiteX2" fmla="*/ 1333664 w 5529147"/>
              <a:gd name="connsiteY2" fmla="*/ 4856907 h 5619261"/>
              <a:gd name="connsiteX3" fmla="*/ 3498641 w 5529147"/>
              <a:gd name="connsiteY3" fmla="*/ 5287213 h 5619261"/>
              <a:gd name="connsiteX4" fmla="*/ 4117205 w 5529147"/>
              <a:gd name="connsiteY4" fmla="*/ 42860 h 5619261"/>
              <a:gd name="connsiteX5" fmla="*/ 4789558 w 5529147"/>
              <a:gd name="connsiteY5" fmla="*/ 2772613 h 5619261"/>
              <a:gd name="connsiteX6" fmla="*/ 5125735 w 5529147"/>
              <a:gd name="connsiteY6" fmla="*/ 2234731 h 5619261"/>
              <a:gd name="connsiteX7" fmla="*/ 5529147 w 5529147"/>
              <a:gd name="connsiteY7" fmla="*/ 2194390 h 5619261"/>
              <a:gd name="connsiteX0" fmla="*/ 0 w 5529147"/>
              <a:gd name="connsiteY0" fmla="*/ 2786060 h 5615395"/>
              <a:gd name="connsiteX1" fmla="*/ 1468406 w 5529147"/>
              <a:gd name="connsiteY1" fmla="*/ 3028108 h 5615395"/>
              <a:gd name="connsiteX2" fmla="*/ 1745374 w 5529147"/>
              <a:gd name="connsiteY2" fmla="*/ 4843460 h 5615395"/>
              <a:gd name="connsiteX3" fmla="*/ 3498641 w 5529147"/>
              <a:gd name="connsiteY3" fmla="*/ 5287213 h 5615395"/>
              <a:gd name="connsiteX4" fmla="*/ 4117205 w 5529147"/>
              <a:gd name="connsiteY4" fmla="*/ 42860 h 5615395"/>
              <a:gd name="connsiteX5" fmla="*/ 4789558 w 5529147"/>
              <a:gd name="connsiteY5" fmla="*/ 2772613 h 5615395"/>
              <a:gd name="connsiteX6" fmla="*/ 5125735 w 5529147"/>
              <a:gd name="connsiteY6" fmla="*/ 2234731 h 5615395"/>
              <a:gd name="connsiteX7" fmla="*/ 5529147 w 5529147"/>
              <a:gd name="connsiteY7" fmla="*/ 2194390 h 5615395"/>
              <a:gd name="connsiteX0" fmla="*/ 0 w 5529147"/>
              <a:gd name="connsiteY0" fmla="*/ 2786060 h 5568762"/>
              <a:gd name="connsiteX1" fmla="*/ 1468406 w 5529147"/>
              <a:gd name="connsiteY1" fmla="*/ 3028108 h 5568762"/>
              <a:gd name="connsiteX2" fmla="*/ 1745374 w 5529147"/>
              <a:gd name="connsiteY2" fmla="*/ 4843460 h 5568762"/>
              <a:gd name="connsiteX3" fmla="*/ 3498641 w 5529147"/>
              <a:gd name="connsiteY3" fmla="*/ 5287213 h 5568762"/>
              <a:gd name="connsiteX4" fmla="*/ 4117205 w 5529147"/>
              <a:gd name="connsiteY4" fmla="*/ 42860 h 5568762"/>
              <a:gd name="connsiteX5" fmla="*/ 4789558 w 5529147"/>
              <a:gd name="connsiteY5" fmla="*/ 2772613 h 5568762"/>
              <a:gd name="connsiteX6" fmla="*/ 5125735 w 5529147"/>
              <a:gd name="connsiteY6" fmla="*/ 2234731 h 5568762"/>
              <a:gd name="connsiteX7" fmla="*/ 5529147 w 5529147"/>
              <a:gd name="connsiteY7" fmla="*/ 2194390 h 5568762"/>
              <a:gd name="connsiteX0" fmla="*/ 0 w 5529147"/>
              <a:gd name="connsiteY0" fmla="*/ 2759588 h 4932061"/>
              <a:gd name="connsiteX1" fmla="*/ 1468406 w 5529147"/>
              <a:gd name="connsiteY1" fmla="*/ 3001636 h 4932061"/>
              <a:gd name="connsiteX2" fmla="*/ 1745374 w 5529147"/>
              <a:gd name="connsiteY2" fmla="*/ 4816988 h 4932061"/>
              <a:gd name="connsiteX3" fmla="*/ 3474423 w 5529147"/>
              <a:gd name="connsiteY3" fmla="*/ 4225318 h 4932061"/>
              <a:gd name="connsiteX4" fmla="*/ 4117205 w 5529147"/>
              <a:gd name="connsiteY4" fmla="*/ 16388 h 4932061"/>
              <a:gd name="connsiteX5" fmla="*/ 4789558 w 5529147"/>
              <a:gd name="connsiteY5" fmla="*/ 2746141 h 4932061"/>
              <a:gd name="connsiteX6" fmla="*/ 5125735 w 5529147"/>
              <a:gd name="connsiteY6" fmla="*/ 2208259 h 4932061"/>
              <a:gd name="connsiteX7" fmla="*/ 5529147 w 5529147"/>
              <a:gd name="connsiteY7" fmla="*/ 2167918 h 4932061"/>
              <a:gd name="connsiteX0" fmla="*/ 0 w 5529147"/>
              <a:gd name="connsiteY0" fmla="*/ 2759588 h 4931065"/>
              <a:gd name="connsiteX1" fmla="*/ 1468406 w 5529147"/>
              <a:gd name="connsiteY1" fmla="*/ 3015083 h 4931065"/>
              <a:gd name="connsiteX2" fmla="*/ 1745374 w 5529147"/>
              <a:gd name="connsiteY2" fmla="*/ 4816988 h 4931065"/>
              <a:gd name="connsiteX3" fmla="*/ 3474423 w 5529147"/>
              <a:gd name="connsiteY3" fmla="*/ 4225318 h 4931065"/>
              <a:gd name="connsiteX4" fmla="*/ 4117205 w 5529147"/>
              <a:gd name="connsiteY4" fmla="*/ 16388 h 4931065"/>
              <a:gd name="connsiteX5" fmla="*/ 4789558 w 5529147"/>
              <a:gd name="connsiteY5" fmla="*/ 2746141 h 4931065"/>
              <a:gd name="connsiteX6" fmla="*/ 5125735 w 5529147"/>
              <a:gd name="connsiteY6" fmla="*/ 2208259 h 4931065"/>
              <a:gd name="connsiteX7" fmla="*/ 5529147 w 5529147"/>
              <a:gd name="connsiteY7" fmla="*/ 2167918 h 4931065"/>
              <a:gd name="connsiteX0" fmla="*/ 0 w 5529147"/>
              <a:gd name="connsiteY0" fmla="*/ 2759588 h 4931065"/>
              <a:gd name="connsiteX1" fmla="*/ 1468406 w 5529147"/>
              <a:gd name="connsiteY1" fmla="*/ 3015083 h 4931065"/>
              <a:gd name="connsiteX2" fmla="*/ 1745374 w 5529147"/>
              <a:gd name="connsiteY2" fmla="*/ 4816988 h 4931065"/>
              <a:gd name="connsiteX3" fmla="*/ 3474423 w 5529147"/>
              <a:gd name="connsiteY3" fmla="*/ 4225318 h 4931065"/>
              <a:gd name="connsiteX4" fmla="*/ 4117205 w 5529147"/>
              <a:gd name="connsiteY4" fmla="*/ 16388 h 4931065"/>
              <a:gd name="connsiteX5" fmla="*/ 4789558 w 5529147"/>
              <a:gd name="connsiteY5" fmla="*/ 2746141 h 4931065"/>
              <a:gd name="connsiteX6" fmla="*/ 5125735 w 5529147"/>
              <a:gd name="connsiteY6" fmla="*/ 2208259 h 4931065"/>
              <a:gd name="connsiteX7" fmla="*/ 5529147 w 5529147"/>
              <a:gd name="connsiteY7" fmla="*/ 2167918 h 4931065"/>
              <a:gd name="connsiteX0" fmla="*/ 0 w 5529147"/>
              <a:gd name="connsiteY0" fmla="*/ 2759588 h 4931065"/>
              <a:gd name="connsiteX1" fmla="*/ 1468406 w 5529147"/>
              <a:gd name="connsiteY1" fmla="*/ 3015083 h 4931065"/>
              <a:gd name="connsiteX2" fmla="*/ 1745374 w 5529147"/>
              <a:gd name="connsiteY2" fmla="*/ 4816988 h 4931065"/>
              <a:gd name="connsiteX3" fmla="*/ 3474423 w 5529147"/>
              <a:gd name="connsiteY3" fmla="*/ 4225318 h 4931065"/>
              <a:gd name="connsiteX4" fmla="*/ 4117205 w 5529147"/>
              <a:gd name="connsiteY4" fmla="*/ 16388 h 4931065"/>
              <a:gd name="connsiteX5" fmla="*/ 4789558 w 5529147"/>
              <a:gd name="connsiteY5" fmla="*/ 2746141 h 4931065"/>
              <a:gd name="connsiteX6" fmla="*/ 5125735 w 5529147"/>
              <a:gd name="connsiteY6" fmla="*/ 2208259 h 4931065"/>
              <a:gd name="connsiteX7" fmla="*/ 5529147 w 5529147"/>
              <a:gd name="connsiteY7" fmla="*/ 2167918 h 4931065"/>
              <a:gd name="connsiteX0" fmla="*/ 0 w 5529147"/>
              <a:gd name="connsiteY0" fmla="*/ 2759588 h 4919114"/>
              <a:gd name="connsiteX1" fmla="*/ 1484042 w 5529147"/>
              <a:gd name="connsiteY1" fmla="*/ 3176448 h 4919114"/>
              <a:gd name="connsiteX2" fmla="*/ 1745374 w 5529147"/>
              <a:gd name="connsiteY2" fmla="*/ 4816988 h 4919114"/>
              <a:gd name="connsiteX3" fmla="*/ 3474423 w 5529147"/>
              <a:gd name="connsiteY3" fmla="*/ 4225318 h 4919114"/>
              <a:gd name="connsiteX4" fmla="*/ 4117205 w 5529147"/>
              <a:gd name="connsiteY4" fmla="*/ 16388 h 4919114"/>
              <a:gd name="connsiteX5" fmla="*/ 4789558 w 5529147"/>
              <a:gd name="connsiteY5" fmla="*/ 2746141 h 4919114"/>
              <a:gd name="connsiteX6" fmla="*/ 5125735 w 5529147"/>
              <a:gd name="connsiteY6" fmla="*/ 2208259 h 4919114"/>
              <a:gd name="connsiteX7" fmla="*/ 5529147 w 5529147"/>
              <a:gd name="connsiteY7" fmla="*/ 2167918 h 4919114"/>
              <a:gd name="connsiteX0" fmla="*/ 0 w 5529147"/>
              <a:gd name="connsiteY0" fmla="*/ 2759588 h 4919114"/>
              <a:gd name="connsiteX1" fmla="*/ 1484042 w 5529147"/>
              <a:gd name="connsiteY1" fmla="*/ 3176448 h 4919114"/>
              <a:gd name="connsiteX2" fmla="*/ 1761009 w 5529147"/>
              <a:gd name="connsiteY2" fmla="*/ 4816988 h 4919114"/>
              <a:gd name="connsiteX3" fmla="*/ 3474423 w 5529147"/>
              <a:gd name="connsiteY3" fmla="*/ 4225318 h 4919114"/>
              <a:gd name="connsiteX4" fmla="*/ 4117205 w 5529147"/>
              <a:gd name="connsiteY4" fmla="*/ 16388 h 4919114"/>
              <a:gd name="connsiteX5" fmla="*/ 4789558 w 5529147"/>
              <a:gd name="connsiteY5" fmla="*/ 2746141 h 4919114"/>
              <a:gd name="connsiteX6" fmla="*/ 5125735 w 5529147"/>
              <a:gd name="connsiteY6" fmla="*/ 2208259 h 4919114"/>
              <a:gd name="connsiteX7" fmla="*/ 5529147 w 5529147"/>
              <a:gd name="connsiteY7" fmla="*/ 2167918 h 4919114"/>
              <a:gd name="connsiteX0" fmla="*/ 0 w 5529147"/>
              <a:gd name="connsiteY0" fmla="*/ 2758770 h 4905224"/>
              <a:gd name="connsiteX1" fmla="*/ 1484042 w 5529147"/>
              <a:gd name="connsiteY1" fmla="*/ 3175630 h 4905224"/>
              <a:gd name="connsiteX2" fmla="*/ 1761009 w 5529147"/>
              <a:gd name="connsiteY2" fmla="*/ 4816170 h 4905224"/>
              <a:gd name="connsiteX3" fmla="*/ 2895910 w 5529147"/>
              <a:gd name="connsiteY3" fmla="*/ 4184158 h 4905224"/>
              <a:gd name="connsiteX4" fmla="*/ 4117205 w 5529147"/>
              <a:gd name="connsiteY4" fmla="*/ 15570 h 4905224"/>
              <a:gd name="connsiteX5" fmla="*/ 4789558 w 5529147"/>
              <a:gd name="connsiteY5" fmla="*/ 2745323 h 4905224"/>
              <a:gd name="connsiteX6" fmla="*/ 5125735 w 5529147"/>
              <a:gd name="connsiteY6" fmla="*/ 2207441 h 4905224"/>
              <a:gd name="connsiteX7" fmla="*/ 5529147 w 5529147"/>
              <a:gd name="connsiteY7" fmla="*/ 2167100 h 4905224"/>
              <a:gd name="connsiteX0" fmla="*/ 0 w 5529147"/>
              <a:gd name="connsiteY0" fmla="*/ 2758770 h 4940034"/>
              <a:gd name="connsiteX1" fmla="*/ 1484042 w 5529147"/>
              <a:gd name="connsiteY1" fmla="*/ 3175630 h 4940034"/>
              <a:gd name="connsiteX2" fmla="*/ 1761009 w 5529147"/>
              <a:gd name="connsiteY2" fmla="*/ 4816170 h 4940034"/>
              <a:gd name="connsiteX3" fmla="*/ 2895910 w 5529147"/>
              <a:gd name="connsiteY3" fmla="*/ 4184158 h 4940034"/>
              <a:gd name="connsiteX4" fmla="*/ 4117205 w 5529147"/>
              <a:gd name="connsiteY4" fmla="*/ 15570 h 4940034"/>
              <a:gd name="connsiteX5" fmla="*/ 4789558 w 5529147"/>
              <a:gd name="connsiteY5" fmla="*/ 2745323 h 4940034"/>
              <a:gd name="connsiteX6" fmla="*/ 5125735 w 5529147"/>
              <a:gd name="connsiteY6" fmla="*/ 2207441 h 4940034"/>
              <a:gd name="connsiteX7" fmla="*/ 5529147 w 5529147"/>
              <a:gd name="connsiteY7" fmla="*/ 2167100 h 4940034"/>
              <a:gd name="connsiteX0" fmla="*/ 0 w 5529147"/>
              <a:gd name="connsiteY0" fmla="*/ 2758770 h 4926273"/>
              <a:gd name="connsiteX1" fmla="*/ 1499677 w 5529147"/>
              <a:gd name="connsiteY1" fmla="*/ 3363889 h 4926273"/>
              <a:gd name="connsiteX2" fmla="*/ 1761009 w 5529147"/>
              <a:gd name="connsiteY2" fmla="*/ 4816170 h 4926273"/>
              <a:gd name="connsiteX3" fmla="*/ 2895910 w 5529147"/>
              <a:gd name="connsiteY3" fmla="*/ 4184158 h 4926273"/>
              <a:gd name="connsiteX4" fmla="*/ 4117205 w 5529147"/>
              <a:gd name="connsiteY4" fmla="*/ 15570 h 4926273"/>
              <a:gd name="connsiteX5" fmla="*/ 4789558 w 5529147"/>
              <a:gd name="connsiteY5" fmla="*/ 2745323 h 4926273"/>
              <a:gd name="connsiteX6" fmla="*/ 5125735 w 5529147"/>
              <a:gd name="connsiteY6" fmla="*/ 2207441 h 4926273"/>
              <a:gd name="connsiteX7" fmla="*/ 5529147 w 5529147"/>
              <a:gd name="connsiteY7" fmla="*/ 2167100 h 4926273"/>
              <a:gd name="connsiteX0" fmla="*/ 0 w 5529147"/>
              <a:gd name="connsiteY0" fmla="*/ 2758770 h 4924902"/>
              <a:gd name="connsiteX1" fmla="*/ 1358958 w 5529147"/>
              <a:gd name="connsiteY1" fmla="*/ 3382660 h 4924902"/>
              <a:gd name="connsiteX2" fmla="*/ 1761009 w 5529147"/>
              <a:gd name="connsiteY2" fmla="*/ 4816170 h 4924902"/>
              <a:gd name="connsiteX3" fmla="*/ 2895910 w 5529147"/>
              <a:gd name="connsiteY3" fmla="*/ 4184158 h 4924902"/>
              <a:gd name="connsiteX4" fmla="*/ 4117205 w 5529147"/>
              <a:gd name="connsiteY4" fmla="*/ 15570 h 4924902"/>
              <a:gd name="connsiteX5" fmla="*/ 4789558 w 5529147"/>
              <a:gd name="connsiteY5" fmla="*/ 2745323 h 4924902"/>
              <a:gd name="connsiteX6" fmla="*/ 5125735 w 5529147"/>
              <a:gd name="connsiteY6" fmla="*/ 2207441 h 4924902"/>
              <a:gd name="connsiteX7" fmla="*/ 5529147 w 5529147"/>
              <a:gd name="connsiteY7" fmla="*/ 2167100 h 4924902"/>
              <a:gd name="connsiteX0" fmla="*/ 0 w 5529147"/>
              <a:gd name="connsiteY0" fmla="*/ 2758770 h 4970583"/>
              <a:gd name="connsiteX1" fmla="*/ 1761009 w 5529147"/>
              <a:gd name="connsiteY1" fmla="*/ 4816170 h 4970583"/>
              <a:gd name="connsiteX2" fmla="*/ 2895910 w 5529147"/>
              <a:gd name="connsiteY2" fmla="*/ 4184158 h 4970583"/>
              <a:gd name="connsiteX3" fmla="*/ 4117205 w 5529147"/>
              <a:gd name="connsiteY3" fmla="*/ 15570 h 4970583"/>
              <a:gd name="connsiteX4" fmla="*/ 4789558 w 5529147"/>
              <a:gd name="connsiteY4" fmla="*/ 2745323 h 4970583"/>
              <a:gd name="connsiteX5" fmla="*/ 5125735 w 5529147"/>
              <a:gd name="connsiteY5" fmla="*/ 2207441 h 4970583"/>
              <a:gd name="connsiteX6" fmla="*/ 5529147 w 5529147"/>
              <a:gd name="connsiteY6" fmla="*/ 2167100 h 4970583"/>
              <a:gd name="connsiteX0" fmla="*/ 0 w 5529147"/>
              <a:gd name="connsiteY0" fmla="*/ 2758770 h 4281268"/>
              <a:gd name="connsiteX1" fmla="*/ 1696572 w 5529147"/>
              <a:gd name="connsiteY1" fmla="*/ 2940129 h 4281268"/>
              <a:gd name="connsiteX2" fmla="*/ 2895910 w 5529147"/>
              <a:gd name="connsiteY2" fmla="*/ 4184158 h 4281268"/>
              <a:gd name="connsiteX3" fmla="*/ 4117205 w 5529147"/>
              <a:gd name="connsiteY3" fmla="*/ 15570 h 4281268"/>
              <a:gd name="connsiteX4" fmla="*/ 4789558 w 5529147"/>
              <a:gd name="connsiteY4" fmla="*/ 2745323 h 4281268"/>
              <a:gd name="connsiteX5" fmla="*/ 5125735 w 5529147"/>
              <a:gd name="connsiteY5" fmla="*/ 2207441 h 4281268"/>
              <a:gd name="connsiteX6" fmla="*/ 5529147 w 5529147"/>
              <a:gd name="connsiteY6" fmla="*/ 2167100 h 4281268"/>
              <a:gd name="connsiteX0" fmla="*/ 0 w 5529147"/>
              <a:gd name="connsiteY0" fmla="*/ 2758770 h 4281267"/>
              <a:gd name="connsiteX1" fmla="*/ 1696572 w 5529147"/>
              <a:gd name="connsiteY1" fmla="*/ 2940129 h 4281267"/>
              <a:gd name="connsiteX2" fmla="*/ 2895910 w 5529147"/>
              <a:gd name="connsiteY2" fmla="*/ 4184158 h 4281267"/>
              <a:gd name="connsiteX3" fmla="*/ 4117205 w 5529147"/>
              <a:gd name="connsiteY3" fmla="*/ 15570 h 4281267"/>
              <a:gd name="connsiteX4" fmla="*/ 4789558 w 5529147"/>
              <a:gd name="connsiteY4" fmla="*/ 2745323 h 4281267"/>
              <a:gd name="connsiteX5" fmla="*/ 5125735 w 5529147"/>
              <a:gd name="connsiteY5" fmla="*/ 2207441 h 4281267"/>
              <a:gd name="connsiteX6" fmla="*/ 5529147 w 5529147"/>
              <a:gd name="connsiteY6" fmla="*/ 2167100 h 4281267"/>
              <a:gd name="connsiteX0" fmla="*/ 0 w 5529147"/>
              <a:gd name="connsiteY0" fmla="*/ 2758770 h 4266358"/>
              <a:gd name="connsiteX1" fmla="*/ 2895910 w 5529147"/>
              <a:gd name="connsiteY1" fmla="*/ 4184158 h 4266358"/>
              <a:gd name="connsiteX2" fmla="*/ 4117205 w 5529147"/>
              <a:gd name="connsiteY2" fmla="*/ 15570 h 4266358"/>
              <a:gd name="connsiteX3" fmla="*/ 4789558 w 5529147"/>
              <a:gd name="connsiteY3" fmla="*/ 2745323 h 4266358"/>
              <a:gd name="connsiteX4" fmla="*/ 5125735 w 5529147"/>
              <a:gd name="connsiteY4" fmla="*/ 2207441 h 4266358"/>
              <a:gd name="connsiteX5" fmla="*/ 5529147 w 5529147"/>
              <a:gd name="connsiteY5" fmla="*/ 2167100 h 4266358"/>
              <a:gd name="connsiteX0" fmla="*/ 0 w 5529147"/>
              <a:gd name="connsiteY0" fmla="*/ 2758770 h 4259798"/>
              <a:gd name="connsiteX1" fmla="*/ 2895910 w 5529147"/>
              <a:gd name="connsiteY1" fmla="*/ 4184158 h 4259798"/>
              <a:gd name="connsiteX2" fmla="*/ 4117205 w 5529147"/>
              <a:gd name="connsiteY2" fmla="*/ 15570 h 4259798"/>
              <a:gd name="connsiteX3" fmla="*/ 4789558 w 5529147"/>
              <a:gd name="connsiteY3" fmla="*/ 2745323 h 4259798"/>
              <a:gd name="connsiteX4" fmla="*/ 5125735 w 5529147"/>
              <a:gd name="connsiteY4" fmla="*/ 2207441 h 4259798"/>
              <a:gd name="connsiteX5" fmla="*/ 5529147 w 5529147"/>
              <a:gd name="connsiteY5" fmla="*/ 2167100 h 4259798"/>
              <a:gd name="connsiteX0" fmla="*/ 0 w 5529147"/>
              <a:gd name="connsiteY0" fmla="*/ 2773156 h 4875735"/>
              <a:gd name="connsiteX1" fmla="*/ 2396521 w 5529147"/>
              <a:gd name="connsiteY1" fmla="*/ 4817445 h 4875735"/>
              <a:gd name="connsiteX2" fmla="*/ 4117205 w 5529147"/>
              <a:gd name="connsiteY2" fmla="*/ 29956 h 4875735"/>
              <a:gd name="connsiteX3" fmla="*/ 4789558 w 5529147"/>
              <a:gd name="connsiteY3" fmla="*/ 2759709 h 4875735"/>
              <a:gd name="connsiteX4" fmla="*/ 5125735 w 5529147"/>
              <a:gd name="connsiteY4" fmla="*/ 2221827 h 4875735"/>
              <a:gd name="connsiteX5" fmla="*/ 5529147 w 5529147"/>
              <a:gd name="connsiteY5" fmla="*/ 2181486 h 4875735"/>
              <a:gd name="connsiteX0" fmla="*/ 0 w 5529147"/>
              <a:gd name="connsiteY0" fmla="*/ 2743789 h 4846369"/>
              <a:gd name="connsiteX1" fmla="*/ 2396521 w 5529147"/>
              <a:gd name="connsiteY1" fmla="*/ 4788078 h 4846369"/>
              <a:gd name="connsiteX2" fmla="*/ 3147886 w 5529147"/>
              <a:gd name="connsiteY2" fmla="*/ 2992872 h 4846369"/>
              <a:gd name="connsiteX3" fmla="*/ 4117205 w 5529147"/>
              <a:gd name="connsiteY3" fmla="*/ 589 h 4846369"/>
              <a:gd name="connsiteX4" fmla="*/ 4789558 w 5529147"/>
              <a:gd name="connsiteY4" fmla="*/ 2730342 h 4846369"/>
              <a:gd name="connsiteX5" fmla="*/ 5125735 w 5529147"/>
              <a:gd name="connsiteY5" fmla="*/ 2192460 h 4846369"/>
              <a:gd name="connsiteX6" fmla="*/ 5529147 w 5529147"/>
              <a:gd name="connsiteY6" fmla="*/ 2152119 h 4846369"/>
              <a:gd name="connsiteX0" fmla="*/ 0 w 5529147"/>
              <a:gd name="connsiteY0" fmla="*/ 2747703 h 4807071"/>
              <a:gd name="connsiteX1" fmla="*/ 2396521 w 5529147"/>
              <a:gd name="connsiteY1" fmla="*/ 4791992 h 4807071"/>
              <a:gd name="connsiteX2" fmla="*/ 3647275 w 5529147"/>
              <a:gd name="connsiteY2" fmla="*/ 3480302 h 4807071"/>
              <a:gd name="connsiteX3" fmla="*/ 4117205 w 5529147"/>
              <a:gd name="connsiteY3" fmla="*/ 4503 h 4807071"/>
              <a:gd name="connsiteX4" fmla="*/ 4789558 w 5529147"/>
              <a:gd name="connsiteY4" fmla="*/ 2734256 h 4807071"/>
              <a:gd name="connsiteX5" fmla="*/ 5125735 w 5529147"/>
              <a:gd name="connsiteY5" fmla="*/ 2196374 h 4807071"/>
              <a:gd name="connsiteX6" fmla="*/ 5529147 w 5529147"/>
              <a:gd name="connsiteY6" fmla="*/ 2156033 h 4807071"/>
              <a:gd name="connsiteX0" fmla="*/ 0 w 5529147"/>
              <a:gd name="connsiteY0" fmla="*/ 2747703 h 4797348"/>
              <a:gd name="connsiteX1" fmla="*/ 1504735 w 5529147"/>
              <a:gd name="connsiteY1" fmla="*/ 3074148 h 4797348"/>
              <a:gd name="connsiteX2" fmla="*/ 2396521 w 5529147"/>
              <a:gd name="connsiteY2" fmla="*/ 4791992 h 4797348"/>
              <a:gd name="connsiteX3" fmla="*/ 3647275 w 5529147"/>
              <a:gd name="connsiteY3" fmla="*/ 3480302 h 4797348"/>
              <a:gd name="connsiteX4" fmla="*/ 4117205 w 5529147"/>
              <a:gd name="connsiteY4" fmla="*/ 4503 h 4797348"/>
              <a:gd name="connsiteX5" fmla="*/ 4789558 w 5529147"/>
              <a:gd name="connsiteY5" fmla="*/ 2734256 h 4797348"/>
              <a:gd name="connsiteX6" fmla="*/ 5125735 w 5529147"/>
              <a:gd name="connsiteY6" fmla="*/ 2196374 h 4797348"/>
              <a:gd name="connsiteX7" fmla="*/ 5529147 w 5529147"/>
              <a:gd name="connsiteY7" fmla="*/ 2156033 h 4797348"/>
              <a:gd name="connsiteX0" fmla="*/ 0 w 5529147"/>
              <a:gd name="connsiteY0" fmla="*/ 2747703 h 4805165"/>
              <a:gd name="connsiteX1" fmla="*/ 1504735 w 5529147"/>
              <a:gd name="connsiteY1" fmla="*/ 2803379 h 4805165"/>
              <a:gd name="connsiteX2" fmla="*/ 2396521 w 5529147"/>
              <a:gd name="connsiteY2" fmla="*/ 4791992 h 4805165"/>
              <a:gd name="connsiteX3" fmla="*/ 3647275 w 5529147"/>
              <a:gd name="connsiteY3" fmla="*/ 3480302 h 4805165"/>
              <a:gd name="connsiteX4" fmla="*/ 4117205 w 5529147"/>
              <a:gd name="connsiteY4" fmla="*/ 4503 h 4805165"/>
              <a:gd name="connsiteX5" fmla="*/ 4789558 w 5529147"/>
              <a:gd name="connsiteY5" fmla="*/ 2734256 h 4805165"/>
              <a:gd name="connsiteX6" fmla="*/ 5125735 w 5529147"/>
              <a:gd name="connsiteY6" fmla="*/ 2196374 h 4805165"/>
              <a:gd name="connsiteX7" fmla="*/ 5529147 w 5529147"/>
              <a:gd name="connsiteY7" fmla="*/ 2156033 h 4805165"/>
              <a:gd name="connsiteX0" fmla="*/ 0 w 5529147"/>
              <a:gd name="connsiteY0" fmla="*/ 2747703 h 4805166"/>
              <a:gd name="connsiteX1" fmla="*/ 1504735 w 5529147"/>
              <a:gd name="connsiteY1" fmla="*/ 2803379 h 4805166"/>
              <a:gd name="connsiteX2" fmla="*/ 2396521 w 5529147"/>
              <a:gd name="connsiteY2" fmla="*/ 4791992 h 4805166"/>
              <a:gd name="connsiteX3" fmla="*/ 3647275 w 5529147"/>
              <a:gd name="connsiteY3" fmla="*/ 3480302 h 4805166"/>
              <a:gd name="connsiteX4" fmla="*/ 4117205 w 5529147"/>
              <a:gd name="connsiteY4" fmla="*/ 4503 h 4805166"/>
              <a:gd name="connsiteX5" fmla="*/ 4789558 w 5529147"/>
              <a:gd name="connsiteY5" fmla="*/ 2734256 h 4805166"/>
              <a:gd name="connsiteX6" fmla="*/ 5125735 w 5529147"/>
              <a:gd name="connsiteY6" fmla="*/ 2196374 h 4805166"/>
              <a:gd name="connsiteX7" fmla="*/ 5529147 w 5529147"/>
              <a:gd name="connsiteY7" fmla="*/ 2156033 h 4805166"/>
              <a:gd name="connsiteX0" fmla="*/ 0 w 5529147"/>
              <a:gd name="connsiteY0" fmla="*/ 2747703 h 4805166"/>
              <a:gd name="connsiteX1" fmla="*/ 1504735 w 5529147"/>
              <a:gd name="connsiteY1" fmla="*/ 2803379 h 4805166"/>
              <a:gd name="connsiteX2" fmla="*/ 2396521 w 5529147"/>
              <a:gd name="connsiteY2" fmla="*/ 4791992 h 4805166"/>
              <a:gd name="connsiteX3" fmla="*/ 3647275 w 5529147"/>
              <a:gd name="connsiteY3" fmla="*/ 3480302 h 4805166"/>
              <a:gd name="connsiteX4" fmla="*/ 4117205 w 5529147"/>
              <a:gd name="connsiteY4" fmla="*/ 4503 h 4805166"/>
              <a:gd name="connsiteX5" fmla="*/ 4789558 w 5529147"/>
              <a:gd name="connsiteY5" fmla="*/ 2734256 h 4805166"/>
              <a:gd name="connsiteX6" fmla="*/ 5125735 w 5529147"/>
              <a:gd name="connsiteY6" fmla="*/ 2196374 h 4805166"/>
              <a:gd name="connsiteX7" fmla="*/ 5529147 w 5529147"/>
              <a:gd name="connsiteY7" fmla="*/ 2156033 h 4805166"/>
              <a:gd name="connsiteX0" fmla="*/ 0 w 5529147"/>
              <a:gd name="connsiteY0" fmla="*/ 2754141 h 4856725"/>
              <a:gd name="connsiteX1" fmla="*/ 1504735 w 5529147"/>
              <a:gd name="connsiteY1" fmla="*/ 2809817 h 4856725"/>
              <a:gd name="connsiteX2" fmla="*/ 2396521 w 5529147"/>
              <a:gd name="connsiteY2" fmla="*/ 4798430 h 4856725"/>
              <a:gd name="connsiteX3" fmla="*/ 3760041 w 5529147"/>
              <a:gd name="connsiteY3" fmla="*/ 3931575 h 4856725"/>
              <a:gd name="connsiteX4" fmla="*/ 4117205 w 5529147"/>
              <a:gd name="connsiteY4" fmla="*/ 10941 h 4856725"/>
              <a:gd name="connsiteX5" fmla="*/ 4789558 w 5529147"/>
              <a:gd name="connsiteY5" fmla="*/ 2740694 h 4856725"/>
              <a:gd name="connsiteX6" fmla="*/ 5125735 w 5529147"/>
              <a:gd name="connsiteY6" fmla="*/ 2202812 h 4856725"/>
              <a:gd name="connsiteX7" fmla="*/ 5529147 w 5529147"/>
              <a:gd name="connsiteY7" fmla="*/ 2162471 h 4856725"/>
              <a:gd name="connsiteX0" fmla="*/ 0 w 5577474"/>
              <a:gd name="connsiteY0" fmla="*/ 2754141 h 4856725"/>
              <a:gd name="connsiteX1" fmla="*/ 1504735 w 5577474"/>
              <a:gd name="connsiteY1" fmla="*/ 2809817 h 4856725"/>
              <a:gd name="connsiteX2" fmla="*/ 2396521 w 5577474"/>
              <a:gd name="connsiteY2" fmla="*/ 4798430 h 4856725"/>
              <a:gd name="connsiteX3" fmla="*/ 3760041 w 5577474"/>
              <a:gd name="connsiteY3" fmla="*/ 3931575 h 4856725"/>
              <a:gd name="connsiteX4" fmla="*/ 4117205 w 5577474"/>
              <a:gd name="connsiteY4" fmla="*/ 10941 h 4856725"/>
              <a:gd name="connsiteX5" fmla="*/ 4789558 w 5577474"/>
              <a:gd name="connsiteY5" fmla="*/ 2740694 h 4856725"/>
              <a:gd name="connsiteX6" fmla="*/ 5125735 w 5577474"/>
              <a:gd name="connsiteY6" fmla="*/ 2202812 h 4856725"/>
              <a:gd name="connsiteX7" fmla="*/ 5577474 w 5577474"/>
              <a:gd name="connsiteY7" fmla="*/ 2529943 h 4856725"/>
              <a:gd name="connsiteX0" fmla="*/ 0 w 5577474"/>
              <a:gd name="connsiteY0" fmla="*/ 2754391 h 4856975"/>
              <a:gd name="connsiteX1" fmla="*/ 1504735 w 5577474"/>
              <a:gd name="connsiteY1" fmla="*/ 2810067 h 4856975"/>
              <a:gd name="connsiteX2" fmla="*/ 2396521 w 5577474"/>
              <a:gd name="connsiteY2" fmla="*/ 4798680 h 4856975"/>
              <a:gd name="connsiteX3" fmla="*/ 3760041 w 5577474"/>
              <a:gd name="connsiteY3" fmla="*/ 3931825 h 4856975"/>
              <a:gd name="connsiteX4" fmla="*/ 4117205 w 5577474"/>
              <a:gd name="connsiteY4" fmla="*/ 11191 h 4856975"/>
              <a:gd name="connsiteX5" fmla="*/ 4789558 w 5577474"/>
              <a:gd name="connsiteY5" fmla="*/ 2740944 h 4856975"/>
              <a:gd name="connsiteX6" fmla="*/ 5174064 w 5577474"/>
              <a:gd name="connsiteY6" fmla="*/ 2570535 h 4856975"/>
              <a:gd name="connsiteX7" fmla="*/ 5577474 w 5577474"/>
              <a:gd name="connsiteY7" fmla="*/ 2530193 h 4856975"/>
              <a:gd name="connsiteX0" fmla="*/ 0 w 5496927"/>
              <a:gd name="connsiteY0" fmla="*/ 2754391 h 4856975"/>
              <a:gd name="connsiteX1" fmla="*/ 1504735 w 5496927"/>
              <a:gd name="connsiteY1" fmla="*/ 2810067 h 4856975"/>
              <a:gd name="connsiteX2" fmla="*/ 2396521 w 5496927"/>
              <a:gd name="connsiteY2" fmla="*/ 4798680 h 4856975"/>
              <a:gd name="connsiteX3" fmla="*/ 3760041 w 5496927"/>
              <a:gd name="connsiteY3" fmla="*/ 3931825 h 4856975"/>
              <a:gd name="connsiteX4" fmla="*/ 4117205 w 5496927"/>
              <a:gd name="connsiteY4" fmla="*/ 11191 h 4856975"/>
              <a:gd name="connsiteX5" fmla="*/ 4789558 w 5496927"/>
              <a:gd name="connsiteY5" fmla="*/ 2740944 h 4856975"/>
              <a:gd name="connsiteX6" fmla="*/ 5174064 w 5496927"/>
              <a:gd name="connsiteY6" fmla="*/ 2570535 h 4856975"/>
              <a:gd name="connsiteX7" fmla="*/ 5496927 w 5496927"/>
              <a:gd name="connsiteY7" fmla="*/ 2742940 h 4856975"/>
              <a:gd name="connsiteX0" fmla="*/ 0 w 5521697"/>
              <a:gd name="connsiteY0" fmla="*/ 2754391 h 4856975"/>
              <a:gd name="connsiteX1" fmla="*/ 1504735 w 5521697"/>
              <a:gd name="connsiteY1" fmla="*/ 2810067 h 4856975"/>
              <a:gd name="connsiteX2" fmla="*/ 2396521 w 5521697"/>
              <a:gd name="connsiteY2" fmla="*/ 4798680 h 4856975"/>
              <a:gd name="connsiteX3" fmla="*/ 3760041 w 5521697"/>
              <a:gd name="connsiteY3" fmla="*/ 3931825 h 4856975"/>
              <a:gd name="connsiteX4" fmla="*/ 4117205 w 5521697"/>
              <a:gd name="connsiteY4" fmla="*/ 11191 h 4856975"/>
              <a:gd name="connsiteX5" fmla="*/ 4789558 w 5521697"/>
              <a:gd name="connsiteY5" fmla="*/ 2740944 h 4856975"/>
              <a:gd name="connsiteX6" fmla="*/ 5174064 w 5521697"/>
              <a:gd name="connsiteY6" fmla="*/ 2570535 h 4856975"/>
              <a:gd name="connsiteX7" fmla="*/ 5496927 w 5521697"/>
              <a:gd name="connsiteY7" fmla="*/ 2742940 h 4856975"/>
              <a:gd name="connsiteX8" fmla="*/ 5499847 w 5521697"/>
              <a:gd name="connsiteY8" fmla="*/ 2713365 h 4856975"/>
              <a:gd name="connsiteX0" fmla="*/ 0 w 5999237"/>
              <a:gd name="connsiteY0" fmla="*/ 2754391 h 4856975"/>
              <a:gd name="connsiteX1" fmla="*/ 1504735 w 5999237"/>
              <a:gd name="connsiteY1" fmla="*/ 2810067 h 4856975"/>
              <a:gd name="connsiteX2" fmla="*/ 2396521 w 5999237"/>
              <a:gd name="connsiteY2" fmla="*/ 4798680 h 4856975"/>
              <a:gd name="connsiteX3" fmla="*/ 3760041 w 5999237"/>
              <a:gd name="connsiteY3" fmla="*/ 3931825 h 4856975"/>
              <a:gd name="connsiteX4" fmla="*/ 4117205 w 5999237"/>
              <a:gd name="connsiteY4" fmla="*/ 11191 h 4856975"/>
              <a:gd name="connsiteX5" fmla="*/ 4789558 w 5999237"/>
              <a:gd name="connsiteY5" fmla="*/ 2740944 h 4856975"/>
              <a:gd name="connsiteX6" fmla="*/ 5174064 w 5999237"/>
              <a:gd name="connsiteY6" fmla="*/ 2570535 h 4856975"/>
              <a:gd name="connsiteX7" fmla="*/ 5496927 w 5999237"/>
              <a:gd name="connsiteY7" fmla="*/ 2742940 h 4856975"/>
              <a:gd name="connsiteX8" fmla="*/ 5999237 w 5999237"/>
              <a:gd name="connsiteY8" fmla="*/ 2732706 h 4856975"/>
              <a:gd name="connsiteX0" fmla="*/ 0 w 5999237"/>
              <a:gd name="connsiteY0" fmla="*/ 2755705 h 4858289"/>
              <a:gd name="connsiteX1" fmla="*/ 1504735 w 5999237"/>
              <a:gd name="connsiteY1" fmla="*/ 2811381 h 4858289"/>
              <a:gd name="connsiteX2" fmla="*/ 2396521 w 5999237"/>
              <a:gd name="connsiteY2" fmla="*/ 4799994 h 4858289"/>
              <a:gd name="connsiteX3" fmla="*/ 3760041 w 5999237"/>
              <a:gd name="connsiteY3" fmla="*/ 3933139 h 4858289"/>
              <a:gd name="connsiteX4" fmla="*/ 4117205 w 5999237"/>
              <a:gd name="connsiteY4" fmla="*/ 12505 h 4858289"/>
              <a:gd name="connsiteX5" fmla="*/ 4499590 w 5999237"/>
              <a:gd name="connsiteY5" fmla="*/ 2684235 h 4858289"/>
              <a:gd name="connsiteX6" fmla="*/ 5174064 w 5999237"/>
              <a:gd name="connsiteY6" fmla="*/ 2571849 h 4858289"/>
              <a:gd name="connsiteX7" fmla="*/ 5496927 w 5999237"/>
              <a:gd name="connsiteY7" fmla="*/ 2744254 h 4858289"/>
              <a:gd name="connsiteX8" fmla="*/ 5999237 w 5999237"/>
              <a:gd name="connsiteY8" fmla="*/ 2734020 h 4858289"/>
              <a:gd name="connsiteX0" fmla="*/ 0 w 5999237"/>
              <a:gd name="connsiteY0" fmla="*/ 2746291 h 4848875"/>
              <a:gd name="connsiteX1" fmla="*/ 1504735 w 5999237"/>
              <a:gd name="connsiteY1" fmla="*/ 2801967 h 4848875"/>
              <a:gd name="connsiteX2" fmla="*/ 2396521 w 5999237"/>
              <a:gd name="connsiteY2" fmla="*/ 4790580 h 4848875"/>
              <a:gd name="connsiteX3" fmla="*/ 3760041 w 5999237"/>
              <a:gd name="connsiteY3" fmla="*/ 3923725 h 4848875"/>
              <a:gd name="connsiteX4" fmla="*/ 4117205 w 5999237"/>
              <a:gd name="connsiteY4" fmla="*/ 3091 h 4848875"/>
              <a:gd name="connsiteX5" fmla="*/ 4483480 w 5999237"/>
              <a:gd name="connsiteY5" fmla="*/ 3255039 h 4848875"/>
              <a:gd name="connsiteX6" fmla="*/ 5174064 w 5999237"/>
              <a:gd name="connsiteY6" fmla="*/ 2562435 h 4848875"/>
              <a:gd name="connsiteX7" fmla="*/ 5496927 w 5999237"/>
              <a:gd name="connsiteY7" fmla="*/ 2734840 h 4848875"/>
              <a:gd name="connsiteX8" fmla="*/ 5999237 w 5999237"/>
              <a:gd name="connsiteY8" fmla="*/ 2724606 h 4848875"/>
              <a:gd name="connsiteX0" fmla="*/ 0 w 5999237"/>
              <a:gd name="connsiteY0" fmla="*/ 2746337 h 4848921"/>
              <a:gd name="connsiteX1" fmla="*/ 1504735 w 5999237"/>
              <a:gd name="connsiteY1" fmla="*/ 2802013 h 4848921"/>
              <a:gd name="connsiteX2" fmla="*/ 2396521 w 5999237"/>
              <a:gd name="connsiteY2" fmla="*/ 4790626 h 4848921"/>
              <a:gd name="connsiteX3" fmla="*/ 3760041 w 5999237"/>
              <a:gd name="connsiteY3" fmla="*/ 3923771 h 4848921"/>
              <a:gd name="connsiteX4" fmla="*/ 4117205 w 5999237"/>
              <a:gd name="connsiteY4" fmla="*/ 3137 h 4848921"/>
              <a:gd name="connsiteX5" fmla="*/ 4483480 w 5999237"/>
              <a:gd name="connsiteY5" fmla="*/ 3255085 h 4848921"/>
              <a:gd name="connsiteX6" fmla="*/ 4916316 w 5999237"/>
              <a:gd name="connsiteY6" fmla="*/ 2833250 h 4848921"/>
              <a:gd name="connsiteX7" fmla="*/ 5496927 w 5999237"/>
              <a:gd name="connsiteY7" fmla="*/ 2734886 h 4848921"/>
              <a:gd name="connsiteX8" fmla="*/ 5999237 w 5999237"/>
              <a:gd name="connsiteY8" fmla="*/ 2724652 h 4848921"/>
              <a:gd name="connsiteX0" fmla="*/ 0 w 6047564"/>
              <a:gd name="connsiteY0" fmla="*/ 2746337 h 4848921"/>
              <a:gd name="connsiteX1" fmla="*/ 1504735 w 6047564"/>
              <a:gd name="connsiteY1" fmla="*/ 2802013 h 4848921"/>
              <a:gd name="connsiteX2" fmla="*/ 2396521 w 6047564"/>
              <a:gd name="connsiteY2" fmla="*/ 4790626 h 4848921"/>
              <a:gd name="connsiteX3" fmla="*/ 3760041 w 6047564"/>
              <a:gd name="connsiteY3" fmla="*/ 3923771 h 4848921"/>
              <a:gd name="connsiteX4" fmla="*/ 4117205 w 6047564"/>
              <a:gd name="connsiteY4" fmla="*/ 3137 h 4848921"/>
              <a:gd name="connsiteX5" fmla="*/ 4483480 w 6047564"/>
              <a:gd name="connsiteY5" fmla="*/ 3255085 h 4848921"/>
              <a:gd name="connsiteX6" fmla="*/ 4916316 w 6047564"/>
              <a:gd name="connsiteY6" fmla="*/ 2833250 h 4848921"/>
              <a:gd name="connsiteX7" fmla="*/ 5496927 w 6047564"/>
              <a:gd name="connsiteY7" fmla="*/ 2734886 h 4848921"/>
              <a:gd name="connsiteX8" fmla="*/ 6047564 w 6047564"/>
              <a:gd name="connsiteY8" fmla="*/ 2782674 h 4848921"/>
              <a:gd name="connsiteX0" fmla="*/ 0 w 6047564"/>
              <a:gd name="connsiteY0" fmla="*/ 2746337 h 4848921"/>
              <a:gd name="connsiteX1" fmla="*/ 1504735 w 6047564"/>
              <a:gd name="connsiteY1" fmla="*/ 2802013 h 4848921"/>
              <a:gd name="connsiteX2" fmla="*/ 2396521 w 6047564"/>
              <a:gd name="connsiteY2" fmla="*/ 4790626 h 4848921"/>
              <a:gd name="connsiteX3" fmla="*/ 3760041 w 6047564"/>
              <a:gd name="connsiteY3" fmla="*/ 3923771 h 4848921"/>
              <a:gd name="connsiteX4" fmla="*/ 4117205 w 6047564"/>
              <a:gd name="connsiteY4" fmla="*/ 3137 h 4848921"/>
              <a:gd name="connsiteX5" fmla="*/ 4483480 w 6047564"/>
              <a:gd name="connsiteY5" fmla="*/ 3255085 h 4848921"/>
              <a:gd name="connsiteX6" fmla="*/ 4916316 w 6047564"/>
              <a:gd name="connsiteY6" fmla="*/ 2833250 h 4848921"/>
              <a:gd name="connsiteX7" fmla="*/ 5432490 w 6047564"/>
              <a:gd name="connsiteY7" fmla="*/ 2792909 h 4848921"/>
              <a:gd name="connsiteX8" fmla="*/ 6047564 w 6047564"/>
              <a:gd name="connsiteY8" fmla="*/ 2782674 h 4848921"/>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809547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809547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809547 h 4848938"/>
              <a:gd name="connsiteX8" fmla="*/ 6047564 w 6047564"/>
              <a:gd name="connsiteY8" fmla="*/ 2782691 h 4848938"/>
              <a:gd name="connsiteX0" fmla="*/ 0 w 6039257"/>
              <a:gd name="connsiteY0" fmla="*/ 2746354 h 4848938"/>
              <a:gd name="connsiteX1" fmla="*/ 1504735 w 6039257"/>
              <a:gd name="connsiteY1" fmla="*/ 2802030 h 4848938"/>
              <a:gd name="connsiteX2" fmla="*/ 2396521 w 6039257"/>
              <a:gd name="connsiteY2" fmla="*/ 4790643 h 4848938"/>
              <a:gd name="connsiteX3" fmla="*/ 3760041 w 6039257"/>
              <a:gd name="connsiteY3" fmla="*/ 3923788 h 4848938"/>
              <a:gd name="connsiteX4" fmla="*/ 4117205 w 6039257"/>
              <a:gd name="connsiteY4" fmla="*/ 3154 h 4848938"/>
              <a:gd name="connsiteX5" fmla="*/ 4483480 w 6039257"/>
              <a:gd name="connsiteY5" fmla="*/ 3255102 h 4848938"/>
              <a:gd name="connsiteX6" fmla="*/ 4867988 w 6039257"/>
              <a:gd name="connsiteY6" fmla="*/ 2929969 h 4848938"/>
              <a:gd name="connsiteX7" fmla="*/ 5432490 w 6039257"/>
              <a:gd name="connsiteY7" fmla="*/ 2809547 h 4848938"/>
              <a:gd name="connsiteX8" fmla="*/ 6039257 w 6039257"/>
              <a:gd name="connsiteY8" fmla="*/ 2799311 h 4848938"/>
              <a:gd name="connsiteX0" fmla="*/ 0 w 6033719"/>
              <a:gd name="connsiteY0" fmla="*/ 2776272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76272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76272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96218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96218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3719" h="4848938">
                <a:moveTo>
                  <a:pt x="0" y="2796218"/>
                </a:moveTo>
                <a:cubicBezTo>
                  <a:pt x="837774" y="2800762"/>
                  <a:pt x="36562" y="2790107"/>
                  <a:pt x="1499197" y="2802030"/>
                </a:cubicBezTo>
                <a:cubicBezTo>
                  <a:pt x="1979163" y="2794615"/>
                  <a:pt x="2015099" y="4603683"/>
                  <a:pt x="2390983" y="4790643"/>
                </a:cubicBezTo>
                <a:cubicBezTo>
                  <a:pt x="2766867" y="4977603"/>
                  <a:pt x="3467722" y="4721703"/>
                  <a:pt x="3754503" y="3923788"/>
                </a:cubicBezTo>
                <a:cubicBezTo>
                  <a:pt x="4041284" y="3125873"/>
                  <a:pt x="3991094" y="114602"/>
                  <a:pt x="4111667" y="3154"/>
                </a:cubicBezTo>
                <a:cubicBezTo>
                  <a:pt x="4232240" y="-108294"/>
                  <a:pt x="4352812" y="2767300"/>
                  <a:pt x="4477942" y="3255102"/>
                </a:cubicBezTo>
                <a:cubicBezTo>
                  <a:pt x="4603072" y="3742904"/>
                  <a:pt x="4822248" y="2943234"/>
                  <a:pt x="4862450" y="2929969"/>
                </a:cubicBezTo>
                <a:cubicBezTo>
                  <a:pt x="4926313" y="2805495"/>
                  <a:pt x="5223196" y="2801476"/>
                  <a:pt x="5426952" y="2809547"/>
                </a:cubicBezTo>
                <a:cubicBezTo>
                  <a:pt x="5985168" y="2803435"/>
                  <a:pt x="6033111" y="2805472"/>
                  <a:pt x="6033719" y="279931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49C2D87-D48B-2872-2017-2E0AB2B8618C}"/>
              </a:ext>
            </a:extLst>
          </p:cNvPr>
          <p:cNvSpPr/>
          <p:nvPr/>
        </p:nvSpPr>
        <p:spPr>
          <a:xfrm>
            <a:off x="6282629" y="1746057"/>
            <a:ext cx="5313834" cy="36271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B34112A9-AFD8-89FC-4906-BD590DA57BEA}"/>
              </a:ext>
            </a:extLst>
          </p:cNvPr>
          <p:cNvCxnSpPr>
            <a:cxnSpLocks/>
          </p:cNvCxnSpPr>
          <p:nvPr/>
        </p:nvCxnSpPr>
        <p:spPr>
          <a:xfrm>
            <a:off x="6312024" y="5403100"/>
            <a:ext cx="54726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532401-47EF-943A-CCCE-18F80964A4B3}"/>
              </a:ext>
            </a:extLst>
          </p:cNvPr>
          <p:cNvCxnSpPr>
            <a:cxnSpLocks/>
          </p:cNvCxnSpPr>
          <p:nvPr/>
        </p:nvCxnSpPr>
        <p:spPr>
          <a:xfrm>
            <a:off x="6312024" y="1863162"/>
            <a:ext cx="0" cy="3539938"/>
          </a:xfrm>
          <a:prstGeom prst="line">
            <a:avLst/>
          </a:prstGeom>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96033021-46B3-135B-C532-701187F2DC2B}"/>
              </a:ext>
            </a:extLst>
          </p:cNvPr>
          <p:cNvSpPr/>
          <p:nvPr/>
        </p:nvSpPr>
        <p:spPr>
          <a:xfrm>
            <a:off x="6318000" y="1899708"/>
            <a:ext cx="5189198" cy="3473508"/>
          </a:xfrm>
          <a:custGeom>
            <a:avLst/>
            <a:gdLst>
              <a:gd name="connsiteX0" fmla="*/ 0 w 6037730"/>
              <a:gd name="connsiteY0" fmla="*/ 3041554 h 5655299"/>
              <a:gd name="connsiteX1" fmla="*/ 1492624 w 6037730"/>
              <a:gd name="connsiteY1" fmla="*/ 1965790 h 5655299"/>
              <a:gd name="connsiteX2" fmla="*/ 1842247 w 6037730"/>
              <a:gd name="connsiteY2" fmla="*/ 4856907 h 5655299"/>
              <a:gd name="connsiteX3" fmla="*/ 4007224 w 6037730"/>
              <a:gd name="connsiteY3" fmla="*/ 5287213 h 5655299"/>
              <a:gd name="connsiteX4" fmla="*/ 4625788 w 6037730"/>
              <a:gd name="connsiteY4" fmla="*/ 42860 h 5655299"/>
              <a:gd name="connsiteX5" fmla="*/ 5298141 w 6037730"/>
              <a:gd name="connsiteY5" fmla="*/ 2772613 h 5655299"/>
              <a:gd name="connsiteX6" fmla="*/ 5634318 w 6037730"/>
              <a:gd name="connsiteY6" fmla="*/ 2234731 h 5655299"/>
              <a:gd name="connsiteX7" fmla="*/ 6037730 w 6037730"/>
              <a:gd name="connsiteY7" fmla="*/ 2194390 h 5655299"/>
              <a:gd name="connsiteX0" fmla="*/ 0 w 6037730"/>
              <a:gd name="connsiteY0" fmla="*/ 3041554 h 5615068"/>
              <a:gd name="connsiteX1" fmla="*/ 1444188 w 6037730"/>
              <a:gd name="connsiteY1" fmla="*/ 3162579 h 5615068"/>
              <a:gd name="connsiteX2" fmla="*/ 1842247 w 6037730"/>
              <a:gd name="connsiteY2" fmla="*/ 4856907 h 5615068"/>
              <a:gd name="connsiteX3" fmla="*/ 4007224 w 6037730"/>
              <a:gd name="connsiteY3" fmla="*/ 5287213 h 5615068"/>
              <a:gd name="connsiteX4" fmla="*/ 4625788 w 6037730"/>
              <a:gd name="connsiteY4" fmla="*/ 42860 h 5615068"/>
              <a:gd name="connsiteX5" fmla="*/ 5298141 w 6037730"/>
              <a:gd name="connsiteY5" fmla="*/ 2772613 h 5615068"/>
              <a:gd name="connsiteX6" fmla="*/ 5634318 w 6037730"/>
              <a:gd name="connsiteY6" fmla="*/ 2234731 h 5615068"/>
              <a:gd name="connsiteX7" fmla="*/ 6037730 w 6037730"/>
              <a:gd name="connsiteY7" fmla="*/ 2194390 h 5615068"/>
              <a:gd name="connsiteX0" fmla="*/ 0 w 5529147"/>
              <a:gd name="connsiteY0" fmla="*/ 2786060 h 5615068"/>
              <a:gd name="connsiteX1" fmla="*/ 935605 w 5529147"/>
              <a:gd name="connsiteY1" fmla="*/ 3162579 h 5615068"/>
              <a:gd name="connsiteX2" fmla="*/ 1333664 w 5529147"/>
              <a:gd name="connsiteY2" fmla="*/ 4856907 h 5615068"/>
              <a:gd name="connsiteX3" fmla="*/ 3498641 w 5529147"/>
              <a:gd name="connsiteY3" fmla="*/ 5287213 h 5615068"/>
              <a:gd name="connsiteX4" fmla="*/ 4117205 w 5529147"/>
              <a:gd name="connsiteY4" fmla="*/ 42860 h 5615068"/>
              <a:gd name="connsiteX5" fmla="*/ 4789558 w 5529147"/>
              <a:gd name="connsiteY5" fmla="*/ 2772613 h 5615068"/>
              <a:gd name="connsiteX6" fmla="*/ 5125735 w 5529147"/>
              <a:gd name="connsiteY6" fmla="*/ 2234731 h 5615068"/>
              <a:gd name="connsiteX7" fmla="*/ 5529147 w 5529147"/>
              <a:gd name="connsiteY7" fmla="*/ 2194390 h 5615068"/>
              <a:gd name="connsiteX0" fmla="*/ 0 w 5529147"/>
              <a:gd name="connsiteY0" fmla="*/ 2786060 h 5615068"/>
              <a:gd name="connsiteX1" fmla="*/ 935605 w 5529147"/>
              <a:gd name="connsiteY1" fmla="*/ 3162579 h 5615068"/>
              <a:gd name="connsiteX2" fmla="*/ 1333664 w 5529147"/>
              <a:gd name="connsiteY2" fmla="*/ 4856907 h 5615068"/>
              <a:gd name="connsiteX3" fmla="*/ 3498641 w 5529147"/>
              <a:gd name="connsiteY3" fmla="*/ 5287213 h 5615068"/>
              <a:gd name="connsiteX4" fmla="*/ 4117205 w 5529147"/>
              <a:gd name="connsiteY4" fmla="*/ 42860 h 5615068"/>
              <a:gd name="connsiteX5" fmla="*/ 4789558 w 5529147"/>
              <a:gd name="connsiteY5" fmla="*/ 2772613 h 5615068"/>
              <a:gd name="connsiteX6" fmla="*/ 5125735 w 5529147"/>
              <a:gd name="connsiteY6" fmla="*/ 2234731 h 5615068"/>
              <a:gd name="connsiteX7" fmla="*/ 5529147 w 5529147"/>
              <a:gd name="connsiteY7" fmla="*/ 2194390 h 5615068"/>
              <a:gd name="connsiteX0" fmla="*/ 0 w 5529147"/>
              <a:gd name="connsiteY0" fmla="*/ 2786060 h 5619261"/>
              <a:gd name="connsiteX1" fmla="*/ 1468406 w 5529147"/>
              <a:gd name="connsiteY1" fmla="*/ 3028108 h 5619261"/>
              <a:gd name="connsiteX2" fmla="*/ 1333664 w 5529147"/>
              <a:gd name="connsiteY2" fmla="*/ 4856907 h 5619261"/>
              <a:gd name="connsiteX3" fmla="*/ 3498641 w 5529147"/>
              <a:gd name="connsiteY3" fmla="*/ 5287213 h 5619261"/>
              <a:gd name="connsiteX4" fmla="*/ 4117205 w 5529147"/>
              <a:gd name="connsiteY4" fmla="*/ 42860 h 5619261"/>
              <a:gd name="connsiteX5" fmla="*/ 4789558 w 5529147"/>
              <a:gd name="connsiteY5" fmla="*/ 2772613 h 5619261"/>
              <a:gd name="connsiteX6" fmla="*/ 5125735 w 5529147"/>
              <a:gd name="connsiteY6" fmla="*/ 2234731 h 5619261"/>
              <a:gd name="connsiteX7" fmla="*/ 5529147 w 5529147"/>
              <a:gd name="connsiteY7" fmla="*/ 2194390 h 5619261"/>
              <a:gd name="connsiteX0" fmla="*/ 0 w 5529147"/>
              <a:gd name="connsiteY0" fmla="*/ 2786060 h 5615395"/>
              <a:gd name="connsiteX1" fmla="*/ 1468406 w 5529147"/>
              <a:gd name="connsiteY1" fmla="*/ 3028108 h 5615395"/>
              <a:gd name="connsiteX2" fmla="*/ 1745374 w 5529147"/>
              <a:gd name="connsiteY2" fmla="*/ 4843460 h 5615395"/>
              <a:gd name="connsiteX3" fmla="*/ 3498641 w 5529147"/>
              <a:gd name="connsiteY3" fmla="*/ 5287213 h 5615395"/>
              <a:gd name="connsiteX4" fmla="*/ 4117205 w 5529147"/>
              <a:gd name="connsiteY4" fmla="*/ 42860 h 5615395"/>
              <a:gd name="connsiteX5" fmla="*/ 4789558 w 5529147"/>
              <a:gd name="connsiteY5" fmla="*/ 2772613 h 5615395"/>
              <a:gd name="connsiteX6" fmla="*/ 5125735 w 5529147"/>
              <a:gd name="connsiteY6" fmla="*/ 2234731 h 5615395"/>
              <a:gd name="connsiteX7" fmla="*/ 5529147 w 5529147"/>
              <a:gd name="connsiteY7" fmla="*/ 2194390 h 5615395"/>
              <a:gd name="connsiteX0" fmla="*/ 0 w 5529147"/>
              <a:gd name="connsiteY0" fmla="*/ 2786060 h 5568762"/>
              <a:gd name="connsiteX1" fmla="*/ 1468406 w 5529147"/>
              <a:gd name="connsiteY1" fmla="*/ 3028108 h 5568762"/>
              <a:gd name="connsiteX2" fmla="*/ 1745374 w 5529147"/>
              <a:gd name="connsiteY2" fmla="*/ 4843460 h 5568762"/>
              <a:gd name="connsiteX3" fmla="*/ 3498641 w 5529147"/>
              <a:gd name="connsiteY3" fmla="*/ 5287213 h 5568762"/>
              <a:gd name="connsiteX4" fmla="*/ 4117205 w 5529147"/>
              <a:gd name="connsiteY4" fmla="*/ 42860 h 5568762"/>
              <a:gd name="connsiteX5" fmla="*/ 4789558 w 5529147"/>
              <a:gd name="connsiteY5" fmla="*/ 2772613 h 5568762"/>
              <a:gd name="connsiteX6" fmla="*/ 5125735 w 5529147"/>
              <a:gd name="connsiteY6" fmla="*/ 2234731 h 5568762"/>
              <a:gd name="connsiteX7" fmla="*/ 5529147 w 5529147"/>
              <a:gd name="connsiteY7" fmla="*/ 2194390 h 5568762"/>
              <a:gd name="connsiteX0" fmla="*/ 0 w 5529147"/>
              <a:gd name="connsiteY0" fmla="*/ 2759588 h 4932061"/>
              <a:gd name="connsiteX1" fmla="*/ 1468406 w 5529147"/>
              <a:gd name="connsiteY1" fmla="*/ 3001636 h 4932061"/>
              <a:gd name="connsiteX2" fmla="*/ 1745374 w 5529147"/>
              <a:gd name="connsiteY2" fmla="*/ 4816988 h 4932061"/>
              <a:gd name="connsiteX3" fmla="*/ 3474423 w 5529147"/>
              <a:gd name="connsiteY3" fmla="*/ 4225318 h 4932061"/>
              <a:gd name="connsiteX4" fmla="*/ 4117205 w 5529147"/>
              <a:gd name="connsiteY4" fmla="*/ 16388 h 4932061"/>
              <a:gd name="connsiteX5" fmla="*/ 4789558 w 5529147"/>
              <a:gd name="connsiteY5" fmla="*/ 2746141 h 4932061"/>
              <a:gd name="connsiteX6" fmla="*/ 5125735 w 5529147"/>
              <a:gd name="connsiteY6" fmla="*/ 2208259 h 4932061"/>
              <a:gd name="connsiteX7" fmla="*/ 5529147 w 5529147"/>
              <a:gd name="connsiteY7" fmla="*/ 2167918 h 4932061"/>
              <a:gd name="connsiteX0" fmla="*/ 0 w 5529147"/>
              <a:gd name="connsiteY0" fmla="*/ 2759588 h 4931065"/>
              <a:gd name="connsiteX1" fmla="*/ 1468406 w 5529147"/>
              <a:gd name="connsiteY1" fmla="*/ 3015083 h 4931065"/>
              <a:gd name="connsiteX2" fmla="*/ 1745374 w 5529147"/>
              <a:gd name="connsiteY2" fmla="*/ 4816988 h 4931065"/>
              <a:gd name="connsiteX3" fmla="*/ 3474423 w 5529147"/>
              <a:gd name="connsiteY3" fmla="*/ 4225318 h 4931065"/>
              <a:gd name="connsiteX4" fmla="*/ 4117205 w 5529147"/>
              <a:gd name="connsiteY4" fmla="*/ 16388 h 4931065"/>
              <a:gd name="connsiteX5" fmla="*/ 4789558 w 5529147"/>
              <a:gd name="connsiteY5" fmla="*/ 2746141 h 4931065"/>
              <a:gd name="connsiteX6" fmla="*/ 5125735 w 5529147"/>
              <a:gd name="connsiteY6" fmla="*/ 2208259 h 4931065"/>
              <a:gd name="connsiteX7" fmla="*/ 5529147 w 5529147"/>
              <a:gd name="connsiteY7" fmla="*/ 2167918 h 4931065"/>
              <a:gd name="connsiteX0" fmla="*/ 0 w 5529147"/>
              <a:gd name="connsiteY0" fmla="*/ 2759588 h 4931065"/>
              <a:gd name="connsiteX1" fmla="*/ 1468406 w 5529147"/>
              <a:gd name="connsiteY1" fmla="*/ 3015083 h 4931065"/>
              <a:gd name="connsiteX2" fmla="*/ 1745374 w 5529147"/>
              <a:gd name="connsiteY2" fmla="*/ 4816988 h 4931065"/>
              <a:gd name="connsiteX3" fmla="*/ 3474423 w 5529147"/>
              <a:gd name="connsiteY3" fmla="*/ 4225318 h 4931065"/>
              <a:gd name="connsiteX4" fmla="*/ 4117205 w 5529147"/>
              <a:gd name="connsiteY4" fmla="*/ 16388 h 4931065"/>
              <a:gd name="connsiteX5" fmla="*/ 4789558 w 5529147"/>
              <a:gd name="connsiteY5" fmla="*/ 2746141 h 4931065"/>
              <a:gd name="connsiteX6" fmla="*/ 5125735 w 5529147"/>
              <a:gd name="connsiteY6" fmla="*/ 2208259 h 4931065"/>
              <a:gd name="connsiteX7" fmla="*/ 5529147 w 5529147"/>
              <a:gd name="connsiteY7" fmla="*/ 2167918 h 4931065"/>
              <a:gd name="connsiteX0" fmla="*/ 0 w 5529147"/>
              <a:gd name="connsiteY0" fmla="*/ 2759588 h 4931065"/>
              <a:gd name="connsiteX1" fmla="*/ 1468406 w 5529147"/>
              <a:gd name="connsiteY1" fmla="*/ 3015083 h 4931065"/>
              <a:gd name="connsiteX2" fmla="*/ 1745374 w 5529147"/>
              <a:gd name="connsiteY2" fmla="*/ 4816988 h 4931065"/>
              <a:gd name="connsiteX3" fmla="*/ 3474423 w 5529147"/>
              <a:gd name="connsiteY3" fmla="*/ 4225318 h 4931065"/>
              <a:gd name="connsiteX4" fmla="*/ 4117205 w 5529147"/>
              <a:gd name="connsiteY4" fmla="*/ 16388 h 4931065"/>
              <a:gd name="connsiteX5" fmla="*/ 4789558 w 5529147"/>
              <a:gd name="connsiteY5" fmla="*/ 2746141 h 4931065"/>
              <a:gd name="connsiteX6" fmla="*/ 5125735 w 5529147"/>
              <a:gd name="connsiteY6" fmla="*/ 2208259 h 4931065"/>
              <a:gd name="connsiteX7" fmla="*/ 5529147 w 5529147"/>
              <a:gd name="connsiteY7" fmla="*/ 2167918 h 4931065"/>
              <a:gd name="connsiteX0" fmla="*/ 0 w 5529147"/>
              <a:gd name="connsiteY0" fmla="*/ 2759588 h 4919114"/>
              <a:gd name="connsiteX1" fmla="*/ 1484042 w 5529147"/>
              <a:gd name="connsiteY1" fmla="*/ 3176448 h 4919114"/>
              <a:gd name="connsiteX2" fmla="*/ 1745374 w 5529147"/>
              <a:gd name="connsiteY2" fmla="*/ 4816988 h 4919114"/>
              <a:gd name="connsiteX3" fmla="*/ 3474423 w 5529147"/>
              <a:gd name="connsiteY3" fmla="*/ 4225318 h 4919114"/>
              <a:gd name="connsiteX4" fmla="*/ 4117205 w 5529147"/>
              <a:gd name="connsiteY4" fmla="*/ 16388 h 4919114"/>
              <a:gd name="connsiteX5" fmla="*/ 4789558 w 5529147"/>
              <a:gd name="connsiteY5" fmla="*/ 2746141 h 4919114"/>
              <a:gd name="connsiteX6" fmla="*/ 5125735 w 5529147"/>
              <a:gd name="connsiteY6" fmla="*/ 2208259 h 4919114"/>
              <a:gd name="connsiteX7" fmla="*/ 5529147 w 5529147"/>
              <a:gd name="connsiteY7" fmla="*/ 2167918 h 4919114"/>
              <a:gd name="connsiteX0" fmla="*/ 0 w 5529147"/>
              <a:gd name="connsiteY0" fmla="*/ 2759588 h 4919114"/>
              <a:gd name="connsiteX1" fmla="*/ 1484042 w 5529147"/>
              <a:gd name="connsiteY1" fmla="*/ 3176448 h 4919114"/>
              <a:gd name="connsiteX2" fmla="*/ 1761009 w 5529147"/>
              <a:gd name="connsiteY2" fmla="*/ 4816988 h 4919114"/>
              <a:gd name="connsiteX3" fmla="*/ 3474423 w 5529147"/>
              <a:gd name="connsiteY3" fmla="*/ 4225318 h 4919114"/>
              <a:gd name="connsiteX4" fmla="*/ 4117205 w 5529147"/>
              <a:gd name="connsiteY4" fmla="*/ 16388 h 4919114"/>
              <a:gd name="connsiteX5" fmla="*/ 4789558 w 5529147"/>
              <a:gd name="connsiteY5" fmla="*/ 2746141 h 4919114"/>
              <a:gd name="connsiteX6" fmla="*/ 5125735 w 5529147"/>
              <a:gd name="connsiteY6" fmla="*/ 2208259 h 4919114"/>
              <a:gd name="connsiteX7" fmla="*/ 5529147 w 5529147"/>
              <a:gd name="connsiteY7" fmla="*/ 2167918 h 4919114"/>
              <a:gd name="connsiteX0" fmla="*/ 0 w 5529147"/>
              <a:gd name="connsiteY0" fmla="*/ 2758770 h 4905224"/>
              <a:gd name="connsiteX1" fmla="*/ 1484042 w 5529147"/>
              <a:gd name="connsiteY1" fmla="*/ 3175630 h 4905224"/>
              <a:gd name="connsiteX2" fmla="*/ 1761009 w 5529147"/>
              <a:gd name="connsiteY2" fmla="*/ 4816170 h 4905224"/>
              <a:gd name="connsiteX3" fmla="*/ 2895910 w 5529147"/>
              <a:gd name="connsiteY3" fmla="*/ 4184158 h 4905224"/>
              <a:gd name="connsiteX4" fmla="*/ 4117205 w 5529147"/>
              <a:gd name="connsiteY4" fmla="*/ 15570 h 4905224"/>
              <a:gd name="connsiteX5" fmla="*/ 4789558 w 5529147"/>
              <a:gd name="connsiteY5" fmla="*/ 2745323 h 4905224"/>
              <a:gd name="connsiteX6" fmla="*/ 5125735 w 5529147"/>
              <a:gd name="connsiteY6" fmla="*/ 2207441 h 4905224"/>
              <a:gd name="connsiteX7" fmla="*/ 5529147 w 5529147"/>
              <a:gd name="connsiteY7" fmla="*/ 2167100 h 4905224"/>
              <a:gd name="connsiteX0" fmla="*/ 0 w 5529147"/>
              <a:gd name="connsiteY0" fmla="*/ 2758770 h 4940034"/>
              <a:gd name="connsiteX1" fmla="*/ 1484042 w 5529147"/>
              <a:gd name="connsiteY1" fmla="*/ 3175630 h 4940034"/>
              <a:gd name="connsiteX2" fmla="*/ 1761009 w 5529147"/>
              <a:gd name="connsiteY2" fmla="*/ 4816170 h 4940034"/>
              <a:gd name="connsiteX3" fmla="*/ 2895910 w 5529147"/>
              <a:gd name="connsiteY3" fmla="*/ 4184158 h 4940034"/>
              <a:gd name="connsiteX4" fmla="*/ 4117205 w 5529147"/>
              <a:gd name="connsiteY4" fmla="*/ 15570 h 4940034"/>
              <a:gd name="connsiteX5" fmla="*/ 4789558 w 5529147"/>
              <a:gd name="connsiteY5" fmla="*/ 2745323 h 4940034"/>
              <a:gd name="connsiteX6" fmla="*/ 5125735 w 5529147"/>
              <a:gd name="connsiteY6" fmla="*/ 2207441 h 4940034"/>
              <a:gd name="connsiteX7" fmla="*/ 5529147 w 5529147"/>
              <a:gd name="connsiteY7" fmla="*/ 2167100 h 4940034"/>
              <a:gd name="connsiteX0" fmla="*/ 0 w 5529147"/>
              <a:gd name="connsiteY0" fmla="*/ 2758770 h 4926273"/>
              <a:gd name="connsiteX1" fmla="*/ 1499677 w 5529147"/>
              <a:gd name="connsiteY1" fmla="*/ 3363889 h 4926273"/>
              <a:gd name="connsiteX2" fmla="*/ 1761009 w 5529147"/>
              <a:gd name="connsiteY2" fmla="*/ 4816170 h 4926273"/>
              <a:gd name="connsiteX3" fmla="*/ 2895910 w 5529147"/>
              <a:gd name="connsiteY3" fmla="*/ 4184158 h 4926273"/>
              <a:gd name="connsiteX4" fmla="*/ 4117205 w 5529147"/>
              <a:gd name="connsiteY4" fmla="*/ 15570 h 4926273"/>
              <a:gd name="connsiteX5" fmla="*/ 4789558 w 5529147"/>
              <a:gd name="connsiteY5" fmla="*/ 2745323 h 4926273"/>
              <a:gd name="connsiteX6" fmla="*/ 5125735 w 5529147"/>
              <a:gd name="connsiteY6" fmla="*/ 2207441 h 4926273"/>
              <a:gd name="connsiteX7" fmla="*/ 5529147 w 5529147"/>
              <a:gd name="connsiteY7" fmla="*/ 2167100 h 4926273"/>
              <a:gd name="connsiteX0" fmla="*/ 0 w 5529147"/>
              <a:gd name="connsiteY0" fmla="*/ 2758770 h 4924902"/>
              <a:gd name="connsiteX1" fmla="*/ 1358958 w 5529147"/>
              <a:gd name="connsiteY1" fmla="*/ 3382660 h 4924902"/>
              <a:gd name="connsiteX2" fmla="*/ 1761009 w 5529147"/>
              <a:gd name="connsiteY2" fmla="*/ 4816170 h 4924902"/>
              <a:gd name="connsiteX3" fmla="*/ 2895910 w 5529147"/>
              <a:gd name="connsiteY3" fmla="*/ 4184158 h 4924902"/>
              <a:gd name="connsiteX4" fmla="*/ 4117205 w 5529147"/>
              <a:gd name="connsiteY4" fmla="*/ 15570 h 4924902"/>
              <a:gd name="connsiteX5" fmla="*/ 4789558 w 5529147"/>
              <a:gd name="connsiteY5" fmla="*/ 2745323 h 4924902"/>
              <a:gd name="connsiteX6" fmla="*/ 5125735 w 5529147"/>
              <a:gd name="connsiteY6" fmla="*/ 2207441 h 4924902"/>
              <a:gd name="connsiteX7" fmla="*/ 5529147 w 5529147"/>
              <a:gd name="connsiteY7" fmla="*/ 2167100 h 4924902"/>
              <a:gd name="connsiteX0" fmla="*/ 0 w 5529147"/>
              <a:gd name="connsiteY0" fmla="*/ 2758770 h 4970583"/>
              <a:gd name="connsiteX1" fmla="*/ 1761009 w 5529147"/>
              <a:gd name="connsiteY1" fmla="*/ 4816170 h 4970583"/>
              <a:gd name="connsiteX2" fmla="*/ 2895910 w 5529147"/>
              <a:gd name="connsiteY2" fmla="*/ 4184158 h 4970583"/>
              <a:gd name="connsiteX3" fmla="*/ 4117205 w 5529147"/>
              <a:gd name="connsiteY3" fmla="*/ 15570 h 4970583"/>
              <a:gd name="connsiteX4" fmla="*/ 4789558 w 5529147"/>
              <a:gd name="connsiteY4" fmla="*/ 2745323 h 4970583"/>
              <a:gd name="connsiteX5" fmla="*/ 5125735 w 5529147"/>
              <a:gd name="connsiteY5" fmla="*/ 2207441 h 4970583"/>
              <a:gd name="connsiteX6" fmla="*/ 5529147 w 5529147"/>
              <a:gd name="connsiteY6" fmla="*/ 2167100 h 4970583"/>
              <a:gd name="connsiteX0" fmla="*/ 0 w 5529147"/>
              <a:gd name="connsiteY0" fmla="*/ 2758770 h 4281268"/>
              <a:gd name="connsiteX1" fmla="*/ 1696572 w 5529147"/>
              <a:gd name="connsiteY1" fmla="*/ 2940129 h 4281268"/>
              <a:gd name="connsiteX2" fmla="*/ 2895910 w 5529147"/>
              <a:gd name="connsiteY2" fmla="*/ 4184158 h 4281268"/>
              <a:gd name="connsiteX3" fmla="*/ 4117205 w 5529147"/>
              <a:gd name="connsiteY3" fmla="*/ 15570 h 4281268"/>
              <a:gd name="connsiteX4" fmla="*/ 4789558 w 5529147"/>
              <a:gd name="connsiteY4" fmla="*/ 2745323 h 4281268"/>
              <a:gd name="connsiteX5" fmla="*/ 5125735 w 5529147"/>
              <a:gd name="connsiteY5" fmla="*/ 2207441 h 4281268"/>
              <a:gd name="connsiteX6" fmla="*/ 5529147 w 5529147"/>
              <a:gd name="connsiteY6" fmla="*/ 2167100 h 4281268"/>
              <a:gd name="connsiteX0" fmla="*/ 0 w 5529147"/>
              <a:gd name="connsiteY0" fmla="*/ 2758770 h 4281267"/>
              <a:gd name="connsiteX1" fmla="*/ 1696572 w 5529147"/>
              <a:gd name="connsiteY1" fmla="*/ 2940129 h 4281267"/>
              <a:gd name="connsiteX2" fmla="*/ 2895910 w 5529147"/>
              <a:gd name="connsiteY2" fmla="*/ 4184158 h 4281267"/>
              <a:gd name="connsiteX3" fmla="*/ 4117205 w 5529147"/>
              <a:gd name="connsiteY3" fmla="*/ 15570 h 4281267"/>
              <a:gd name="connsiteX4" fmla="*/ 4789558 w 5529147"/>
              <a:gd name="connsiteY4" fmla="*/ 2745323 h 4281267"/>
              <a:gd name="connsiteX5" fmla="*/ 5125735 w 5529147"/>
              <a:gd name="connsiteY5" fmla="*/ 2207441 h 4281267"/>
              <a:gd name="connsiteX6" fmla="*/ 5529147 w 5529147"/>
              <a:gd name="connsiteY6" fmla="*/ 2167100 h 4281267"/>
              <a:gd name="connsiteX0" fmla="*/ 0 w 5529147"/>
              <a:gd name="connsiteY0" fmla="*/ 2758770 h 4266358"/>
              <a:gd name="connsiteX1" fmla="*/ 2895910 w 5529147"/>
              <a:gd name="connsiteY1" fmla="*/ 4184158 h 4266358"/>
              <a:gd name="connsiteX2" fmla="*/ 4117205 w 5529147"/>
              <a:gd name="connsiteY2" fmla="*/ 15570 h 4266358"/>
              <a:gd name="connsiteX3" fmla="*/ 4789558 w 5529147"/>
              <a:gd name="connsiteY3" fmla="*/ 2745323 h 4266358"/>
              <a:gd name="connsiteX4" fmla="*/ 5125735 w 5529147"/>
              <a:gd name="connsiteY4" fmla="*/ 2207441 h 4266358"/>
              <a:gd name="connsiteX5" fmla="*/ 5529147 w 5529147"/>
              <a:gd name="connsiteY5" fmla="*/ 2167100 h 4266358"/>
              <a:gd name="connsiteX0" fmla="*/ 0 w 5529147"/>
              <a:gd name="connsiteY0" fmla="*/ 2758770 h 4259798"/>
              <a:gd name="connsiteX1" fmla="*/ 2895910 w 5529147"/>
              <a:gd name="connsiteY1" fmla="*/ 4184158 h 4259798"/>
              <a:gd name="connsiteX2" fmla="*/ 4117205 w 5529147"/>
              <a:gd name="connsiteY2" fmla="*/ 15570 h 4259798"/>
              <a:gd name="connsiteX3" fmla="*/ 4789558 w 5529147"/>
              <a:gd name="connsiteY3" fmla="*/ 2745323 h 4259798"/>
              <a:gd name="connsiteX4" fmla="*/ 5125735 w 5529147"/>
              <a:gd name="connsiteY4" fmla="*/ 2207441 h 4259798"/>
              <a:gd name="connsiteX5" fmla="*/ 5529147 w 5529147"/>
              <a:gd name="connsiteY5" fmla="*/ 2167100 h 4259798"/>
              <a:gd name="connsiteX0" fmla="*/ 0 w 5529147"/>
              <a:gd name="connsiteY0" fmla="*/ 2773156 h 4875735"/>
              <a:gd name="connsiteX1" fmla="*/ 2396521 w 5529147"/>
              <a:gd name="connsiteY1" fmla="*/ 4817445 h 4875735"/>
              <a:gd name="connsiteX2" fmla="*/ 4117205 w 5529147"/>
              <a:gd name="connsiteY2" fmla="*/ 29956 h 4875735"/>
              <a:gd name="connsiteX3" fmla="*/ 4789558 w 5529147"/>
              <a:gd name="connsiteY3" fmla="*/ 2759709 h 4875735"/>
              <a:gd name="connsiteX4" fmla="*/ 5125735 w 5529147"/>
              <a:gd name="connsiteY4" fmla="*/ 2221827 h 4875735"/>
              <a:gd name="connsiteX5" fmla="*/ 5529147 w 5529147"/>
              <a:gd name="connsiteY5" fmla="*/ 2181486 h 4875735"/>
              <a:gd name="connsiteX0" fmla="*/ 0 w 5529147"/>
              <a:gd name="connsiteY0" fmla="*/ 2743789 h 4846369"/>
              <a:gd name="connsiteX1" fmla="*/ 2396521 w 5529147"/>
              <a:gd name="connsiteY1" fmla="*/ 4788078 h 4846369"/>
              <a:gd name="connsiteX2" fmla="*/ 3147886 w 5529147"/>
              <a:gd name="connsiteY2" fmla="*/ 2992872 h 4846369"/>
              <a:gd name="connsiteX3" fmla="*/ 4117205 w 5529147"/>
              <a:gd name="connsiteY3" fmla="*/ 589 h 4846369"/>
              <a:gd name="connsiteX4" fmla="*/ 4789558 w 5529147"/>
              <a:gd name="connsiteY4" fmla="*/ 2730342 h 4846369"/>
              <a:gd name="connsiteX5" fmla="*/ 5125735 w 5529147"/>
              <a:gd name="connsiteY5" fmla="*/ 2192460 h 4846369"/>
              <a:gd name="connsiteX6" fmla="*/ 5529147 w 5529147"/>
              <a:gd name="connsiteY6" fmla="*/ 2152119 h 4846369"/>
              <a:gd name="connsiteX0" fmla="*/ 0 w 5529147"/>
              <a:gd name="connsiteY0" fmla="*/ 2747703 h 4807071"/>
              <a:gd name="connsiteX1" fmla="*/ 2396521 w 5529147"/>
              <a:gd name="connsiteY1" fmla="*/ 4791992 h 4807071"/>
              <a:gd name="connsiteX2" fmla="*/ 3647275 w 5529147"/>
              <a:gd name="connsiteY2" fmla="*/ 3480302 h 4807071"/>
              <a:gd name="connsiteX3" fmla="*/ 4117205 w 5529147"/>
              <a:gd name="connsiteY3" fmla="*/ 4503 h 4807071"/>
              <a:gd name="connsiteX4" fmla="*/ 4789558 w 5529147"/>
              <a:gd name="connsiteY4" fmla="*/ 2734256 h 4807071"/>
              <a:gd name="connsiteX5" fmla="*/ 5125735 w 5529147"/>
              <a:gd name="connsiteY5" fmla="*/ 2196374 h 4807071"/>
              <a:gd name="connsiteX6" fmla="*/ 5529147 w 5529147"/>
              <a:gd name="connsiteY6" fmla="*/ 2156033 h 4807071"/>
              <a:gd name="connsiteX0" fmla="*/ 0 w 5529147"/>
              <a:gd name="connsiteY0" fmla="*/ 2747703 h 4797348"/>
              <a:gd name="connsiteX1" fmla="*/ 1504735 w 5529147"/>
              <a:gd name="connsiteY1" fmla="*/ 3074148 h 4797348"/>
              <a:gd name="connsiteX2" fmla="*/ 2396521 w 5529147"/>
              <a:gd name="connsiteY2" fmla="*/ 4791992 h 4797348"/>
              <a:gd name="connsiteX3" fmla="*/ 3647275 w 5529147"/>
              <a:gd name="connsiteY3" fmla="*/ 3480302 h 4797348"/>
              <a:gd name="connsiteX4" fmla="*/ 4117205 w 5529147"/>
              <a:gd name="connsiteY4" fmla="*/ 4503 h 4797348"/>
              <a:gd name="connsiteX5" fmla="*/ 4789558 w 5529147"/>
              <a:gd name="connsiteY5" fmla="*/ 2734256 h 4797348"/>
              <a:gd name="connsiteX6" fmla="*/ 5125735 w 5529147"/>
              <a:gd name="connsiteY6" fmla="*/ 2196374 h 4797348"/>
              <a:gd name="connsiteX7" fmla="*/ 5529147 w 5529147"/>
              <a:gd name="connsiteY7" fmla="*/ 2156033 h 4797348"/>
              <a:gd name="connsiteX0" fmla="*/ 0 w 5529147"/>
              <a:gd name="connsiteY0" fmla="*/ 2747703 h 4805165"/>
              <a:gd name="connsiteX1" fmla="*/ 1504735 w 5529147"/>
              <a:gd name="connsiteY1" fmla="*/ 2803379 h 4805165"/>
              <a:gd name="connsiteX2" fmla="*/ 2396521 w 5529147"/>
              <a:gd name="connsiteY2" fmla="*/ 4791992 h 4805165"/>
              <a:gd name="connsiteX3" fmla="*/ 3647275 w 5529147"/>
              <a:gd name="connsiteY3" fmla="*/ 3480302 h 4805165"/>
              <a:gd name="connsiteX4" fmla="*/ 4117205 w 5529147"/>
              <a:gd name="connsiteY4" fmla="*/ 4503 h 4805165"/>
              <a:gd name="connsiteX5" fmla="*/ 4789558 w 5529147"/>
              <a:gd name="connsiteY5" fmla="*/ 2734256 h 4805165"/>
              <a:gd name="connsiteX6" fmla="*/ 5125735 w 5529147"/>
              <a:gd name="connsiteY6" fmla="*/ 2196374 h 4805165"/>
              <a:gd name="connsiteX7" fmla="*/ 5529147 w 5529147"/>
              <a:gd name="connsiteY7" fmla="*/ 2156033 h 4805165"/>
              <a:gd name="connsiteX0" fmla="*/ 0 w 5529147"/>
              <a:gd name="connsiteY0" fmla="*/ 2747703 h 4805166"/>
              <a:gd name="connsiteX1" fmla="*/ 1504735 w 5529147"/>
              <a:gd name="connsiteY1" fmla="*/ 2803379 h 4805166"/>
              <a:gd name="connsiteX2" fmla="*/ 2396521 w 5529147"/>
              <a:gd name="connsiteY2" fmla="*/ 4791992 h 4805166"/>
              <a:gd name="connsiteX3" fmla="*/ 3647275 w 5529147"/>
              <a:gd name="connsiteY3" fmla="*/ 3480302 h 4805166"/>
              <a:gd name="connsiteX4" fmla="*/ 4117205 w 5529147"/>
              <a:gd name="connsiteY4" fmla="*/ 4503 h 4805166"/>
              <a:gd name="connsiteX5" fmla="*/ 4789558 w 5529147"/>
              <a:gd name="connsiteY5" fmla="*/ 2734256 h 4805166"/>
              <a:gd name="connsiteX6" fmla="*/ 5125735 w 5529147"/>
              <a:gd name="connsiteY6" fmla="*/ 2196374 h 4805166"/>
              <a:gd name="connsiteX7" fmla="*/ 5529147 w 5529147"/>
              <a:gd name="connsiteY7" fmla="*/ 2156033 h 4805166"/>
              <a:gd name="connsiteX0" fmla="*/ 0 w 5529147"/>
              <a:gd name="connsiteY0" fmla="*/ 2747703 h 4805166"/>
              <a:gd name="connsiteX1" fmla="*/ 1504735 w 5529147"/>
              <a:gd name="connsiteY1" fmla="*/ 2803379 h 4805166"/>
              <a:gd name="connsiteX2" fmla="*/ 2396521 w 5529147"/>
              <a:gd name="connsiteY2" fmla="*/ 4791992 h 4805166"/>
              <a:gd name="connsiteX3" fmla="*/ 3647275 w 5529147"/>
              <a:gd name="connsiteY3" fmla="*/ 3480302 h 4805166"/>
              <a:gd name="connsiteX4" fmla="*/ 4117205 w 5529147"/>
              <a:gd name="connsiteY4" fmla="*/ 4503 h 4805166"/>
              <a:gd name="connsiteX5" fmla="*/ 4789558 w 5529147"/>
              <a:gd name="connsiteY5" fmla="*/ 2734256 h 4805166"/>
              <a:gd name="connsiteX6" fmla="*/ 5125735 w 5529147"/>
              <a:gd name="connsiteY6" fmla="*/ 2196374 h 4805166"/>
              <a:gd name="connsiteX7" fmla="*/ 5529147 w 5529147"/>
              <a:gd name="connsiteY7" fmla="*/ 2156033 h 4805166"/>
              <a:gd name="connsiteX0" fmla="*/ 0 w 5529147"/>
              <a:gd name="connsiteY0" fmla="*/ 2754141 h 4856725"/>
              <a:gd name="connsiteX1" fmla="*/ 1504735 w 5529147"/>
              <a:gd name="connsiteY1" fmla="*/ 2809817 h 4856725"/>
              <a:gd name="connsiteX2" fmla="*/ 2396521 w 5529147"/>
              <a:gd name="connsiteY2" fmla="*/ 4798430 h 4856725"/>
              <a:gd name="connsiteX3" fmla="*/ 3760041 w 5529147"/>
              <a:gd name="connsiteY3" fmla="*/ 3931575 h 4856725"/>
              <a:gd name="connsiteX4" fmla="*/ 4117205 w 5529147"/>
              <a:gd name="connsiteY4" fmla="*/ 10941 h 4856725"/>
              <a:gd name="connsiteX5" fmla="*/ 4789558 w 5529147"/>
              <a:gd name="connsiteY5" fmla="*/ 2740694 h 4856725"/>
              <a:gd name="connsiteX6" fmla="*/ 5125735 w 5529147"/>
              <a:gd name="connsiteY6" fmla="*/ 2202812 h 4856725"/>
              <a:gd name="connsiteX7" fmla="*/ 5529147 w 5529147"/>
              <a:gd name="connsiteY7" fmla="*/ 2162471 h 4856725"/>
              <a:gd name="connsiteX0" fmla="*/ 0 w 5577474"/>
              <a:gd name="connsiteY0" fmla="*/ 2754141 h 4856725"/>
              <a:gd name="connsiteX1" fmla="*/ 1504735 w 5577474"/>
              <a:gd name="connsiteY1" fmla="*/ 2809817 h 4856725"/>
              <a:gd name="connsiteX2" fmla="*/ 2396521 w 5577474"/>
              <a:gd name="connsiteY2" fmla="*/ 4798430 h 4856725"/>
              <a:gd name="connsiteX3" fmla="*/ 3760041 w 5577474"/>
              <a:gd name="connsiteY3" fmla="*/ 3931575 h 4856725"/>
              <a:gd name="connsiteX4" fmla="*/ 4117205 w 5577474"/>
              <a:gd name="connsiteY4" fmla="*/ 10941 h 4856725"/>
              <a:gd name="connsiteX5" fmla="*/ 4789558 w 5577474"/>
              <a:gd name="connsiteY5" fmla="*/ 2740694 h 4856725"/>
              <a:gd name="connsiteX6" fmla="*/ 5125735 w 5577474"/>
              <a:gd name="connsiteY6" fmla="*/ 2202812 h 4856725"/>
              <a:gd name="connsiteX7" fmla="*/ 5577474 w 5577474"/>
              <a:gd name="connsiteY7" fmla="*/ 2529943 h 4856725"/>
              <a:gd name="connsiteX0" fmla="*/ 0 w 5577474"/>
              <a:gd name="connsiteY0" fmla="*/ 2754391 h 4856975"/>
              <a:gd name="connsiteX1" fmla="*/ 1504735 w 5577474"/>
              <a:gd name="connsiteY1" fmla="*/ 2810067 h 4856975"/>
              <a:gd name="connsiteX2" fmla="*/ 2396521 w 5577474"/>
              <a:gd name="connsiteY2" fmla="*/ 4798680 h 4856975"/>
              <a:gd name="connsiteX3" fmla="*/ 3760041 w 5577474"/>
              <a:gd name="connsiteY3" fmla="*/ 3931825 h 4856975"/>
              <a:gd name="connsiteX4" fmla="*/ 4117205 w 5577474"/>
              <a:gd name="connsiteY4" fmla="*/ 11191 h 4856975"/>
              <a:gd name="connsiteX5" fmla="*/ 4789558 w 5577474"/>
              <a:gd name="connsiteY5" fmla="*/ 2740944 h 4856975"/>
              <a:gd name="connsiteX6" fmla="*/ 5174064 w 5577474"/>
              <a:gd name="connsiteY6" fmla="*/ 2570535 h 4856975"/>
              <a:gd name="connsiteX7" fmla="*/ 5577474 w 5577474"/>
              <a:gd name="connsiteY7" fmla="*/ 2530193 h 4856975"/>
              <a:gd name="connsiteX0" fmla="*/ 0 w 5496927"/>
              <a:gd name="connsiteY0" fmla="*/ 2754391 h 4856975"/>
              <a:gd name="connsiteX1" fmla="*/ 1504735 w 5496927"/>
              <a:gd name="connsiteY1" fmla="*/ 2810067 h 4856975"/>
              <a:gd name="connsiteX2" fmla="*/ 2396521 w 5496927"/>
              <a:gd name="connsiteY2" fmla="*/ 4798680 h 4856975"/>
              <a:gd name="connsiteX3" fmla="*/ 3760041 w 5496927"/>
              <a:gd name="connsiteY3" fmla="*/ 3931825 h 4856975"/>
              <a:gd name="connsiteX4" fmla="*/ 4117205 w 5496927"/>
              <a:gd name="connsiteY4" fmla="*/ 11191 h 4856975"/>
              <a:gd name="connsiteX5" fmla="*/ 4789558 w 5496927"/>
              <a:gd name="connsiteY5" fmla="*/ 2740944 h 4856975"/>
              <a:gd name="connsiteX6" fmla="*/ 5174064 w 5496927"/>
              <a:gd name="connsiteY6" fmla="*/ 2570535 h 4856975"/>
              <a:gd name="connsiteX7" fmla="*/ 5496927 w 5496927"/>
              <a:gd name="connsiteY7" fmla="*/ 2742940 h 4856975"/>
              <a:gd name="connsiteX0" fmla="*/ 0 w 5521697"/>
              <a:gd name="connsiteY0" fmla="*/ 2754391 h 4856975"/>
              <a:gd name="connsiteX1" fmla="*/ 1504735 w 5521697"/>
              <a:gd name="connsiteY1" fmla="*/ 2810067 h 4856975"/>
              <a:gd name="connsiteX2" fmla="*/ 2396521 w 5521697"/>
              <a:gd name="connsiteY2" fmla="*/ 4798680 h 4856975"/>
              <a:gd name="connsiteX3" fmla="*/ 3760041 w 5521697"/>
              <a:gd name="connsiteY3" fmla="*/ 3931825 h 4856975"/>
              <a:gd name="connsiteX4" fmla="*/ 4117205 w 5521697"/>
              <a:gd name="connsiteY4" fmla="*/ 11191 h 4856975"/>
              <a:gd name="connsiteX5" fmla="*/ 4789558 w 5521697"/>
              <a:gd name="connsiteY5" fmla="*/ 2740944 h 4856975"/>
              <a:gd name="connsiteX6" fmla="*/ 5174064 w 5521697"/>
              <a:gd name="connsiteY6" fmla="*/ 2570535 h 4856975"/>
              <a:gd name="connsiteX7" fmla="*/ 5496927 w 5521697"/>
              <a:gd name="connsiteY7" fmla="*/ 2742940 h 4856975"/>
              <a:gd name="connsiteX8" fmla="*/ 5499847 w 5521697"/>
              <a:gd name="connsiteY8" fmla="*/ 2713365 h 4856975"/>
              <a:gd name="connsiteX0" fmla="*/ 0 w 5999237"/>
              <a:gd name="connsiteY0" fmla="*/ 2754391 h 4856975"/>
              <a:gd name="connsiteX1" fmla="*/ 1504735 w 5999237"/>
              <a:gd name="connsiteY1" fmla="*/ 2810067 h 4856975"/>
              <a:gd name="connsiteX2" fmla="*/ 2396521 w 5999237"/>
              <a:gd name="connsiteY2" fmla="*/ 4798680 h 4856975"/>
              <a:gd name="connsiteX3" fmla="*/ 3760041 w 5999237"/>
              <a:gd name="connsiteY3" fmla="*/ 3931825 h 4856975"/>
              <a:gd name="connsiteX4" fmla="*/ 4117205 w 5999237"/>
              <a:gd name="connsiteY4" fmla="*/ 11191 h 4856975"/>
              <a:gd name="connsiteX5" fmla="*/ 4789558 w 5999237"/>
              <a:gd name="connsiteY5" fmla="*/ 2740944 h 4856975"/>
              <a:gd name="connsiteX6" fmla="*/ 5174064 w 5999237"/>
              <a:gd name="connsiteY6" fmla="*/ 2570535 h 4856975"/>
              <a:gd name="connsiteX7" fmla="*/ 5496927 w 5999237"/>
              <a:gd name="connsiteY7" fmla="*/ 2742940 h 4856975"/>
              <a:gd name="connsiteX8" fmla="*/ 5999237 w 5999237"/>
              <a:gd name="connsiteY8" fmla="*/ 2732706 h 4856975"/>
              <a:gd name="connsiteX0" fmla="*/ 0 w 5999237"/>
              <a:gd name="connsiteY0" fmla="*/ 2755705 h 4858289"/>
              <a:gd name="connsiteX1" fmla="*/ 1504735 w 5999237"/>
              <a:gd name="connsiteY1" fmla="*/ 2811381 h 4858289"/>
              <a:gd name="connsiteX2" fmla="*/ 2396521 w 5999237"/>
              <a:gd name="connsiteY2" fmla="*/ 4799994 h 4858289"/>
              <a:gd name="connsiteX3" fmla="*/ 3760041 w 5999237"/>
              <a:gd name="connsiteY3" fmla="*/ 3933139 h 4858289"/>
              <a:gd name="connsiteX4" fmla="*/ 4117205 w 5999237"/>
              <a:gd name="connsiteY4" fmla="*/ 12505 h 4858289"/>
              <a:gd name="connsiteX5" fmla="*/ 4499590 w 5999237"/>
              <a:gd name="connsiteY5" fmla="*/ 2684235 h 4858289"/>
              <a:gd name="connsiteX6" fmla="*/ 5174064 w 5999237"/>
              <a:gd name="connsiteY6" fmla="*/ 2571849 h 4858289"/>
              <a:gd name="connsiteX7" fmla="*/ 5496927 w 5999237"/>
              <a:gd name="connsiteY7" fmla="*/ 2744254 h 4858289"/>
              <a:gd name="connsiteX8" fmla="*/ 5999237 w 5999237"/>
              <a:gd name="connsiteY8" fmla="*/ 2734020 h 4858289"/>
              <a:gd name="connsiteX0" fmla="*/ 0 w 5999237"/>
              <a:gd name="connsiteY0" fmla="*/ 2746291 h 4848875"/>
              <a:gd name="connsiteX1" fmla="*/ 1504735 w 5999237"/>
              <a:gd name="connsiteY1" fmla="*/ 2801967 h 4848875"/>
              <a:gd name="connsiteX2" fmla="*/ 2396521 w 5999237"/>
              <a:gd name="connsiteY2" fmla="*/ 4790580 h 4848875"/>
              <a:gd name="connsiteX3" fmla="*/ 3760041 w 5999237"/>
              <a:gd name="connsiteY3" fmla="*/ 3923725 h 4848875"/>
              <a:gd name="connsiteX4" fmla="*/ 4117205 w 5999237"/>
              <a:gd name="connsiteY4" fmla="*/ 3091 h 4848875"/>
              <a:gd name="connsiteX5" fmla="*/ 4483480 w 5999237"/>
              <a:gd name="connsiteY5" fmla="*/ 3255039 h 4848875"/>
              <a:gd name="connsiteX6" fmla="*/ 5174064 w 5999237"/>
              <a:gd name="connsiteY6" fmla="*/ 2562435 h 4848875"/>
              <a:gd name="connsiteX7" fmla="*/ 5496927 w 5999237"/>
              <a:gd name="connsiteY7" fmla="*/ 2734840 h 4848875"/>
              <a:gd name="connsiteX8" fmla="*/ 5999237 w 5999237"/>
              <a:gd name="connsiteY8" fmla="*/ 2724606 h 4848875"/>
              <a:gd name="connsiteX0" fmla="*/ 0 w 5999237"/>
              <a:gd name="connsiteY0" fmla="*/ 2746337 h 4848921"/>
              <a:gd name="connsiteX1" fmla="*/ 1504735 w 5999237"/>
              <a:gd name="connsiteY1" fmla="*/ 2802013 h 4848921"/>
              <a:gd name="connsiteX2" fmla="*/ 2396521 w 5999237"/>
              <a:gd name="connsiteY2" fmla="*/ 4790626 h 4848921"/>
              <a:gd name="connsiteX3" fmla="*/ 3760041 w 5999237"/>
              <a:gd name="connsiteY3" fmla="*/ 3923771 h 4848921"/>
              <a:gd name="connsiteX4" fmla="*/ 4117205 w 5999237"/>
              <a:gd name="connsiteY4" fmla="*/ 3137 h 4848921"/>
              <a:gd name="connsiteX5" fmla="*/ 4483480 w 5999237"/>
              <a:gd name="connsiteY5" fmla="*/ 3255085 h 4848921"/>
              <a:gd name="connsiteX6" fmla="*/ 4916316 w 5999237"/>
              <a:gd name="connsiteY6" fmla="*/ 2833250 h 4848921"/>
              <a:gd name="connsiteX7" fmla="*/ 5496927 w 5999237"/>
              <a:gd name="connsiteY7" fmla="*/ 2734886 h 4848921"/>
              <a:gd name="connsiteX8" fmla="*/ 5999237 w 5999237"/>
              <a:gd name="connsiteY8" fmla="*/ 2724652 h 4848921"/>
              <a:gd name="connsiteX0" fmla="*/ 0 w 6047564"/>
              <a:gd name="connsiteY0" fmla="*/ 2746337 h 4848921"/>
              <a:gd name="connsiteX1" fmla="*/ 1504735 w 6047564"/>
              <a:gd name="connsiteY1" fmla="*/ 2802013 h 4848921"/>
              <a:gd name="connsiteX2" fmla="*/ 2396521 w 6047564"/>
              <a:gd name="connsiteY2" fmla="*/ 4790626 h 4848921"/>
              <a:gd name="connsiteX3" fmla="*/ 3760041 w 6047564"/>
              <a:gd name="connsiteY3" fmla="*/ 3923771 h 4848921"/>
              <a:gd name="connsiteX4" fmla="*/ 4117205 w 6047564"/>
              <a:gd name="connsiteY4" fmla="*/ 3137 h 4848921"/>
              <a:gd name="connsiteX5" fmla="*/ 4483480 w 6047564"/>
              <a:gd name="connsiteY5" fmla="*/ 3255085 h 4848921"/>
              <a:gd name="connsiteX6" fmla="*/ 4916316 w 6047564"/>
              <a:gd name="connsiteY6" fmla="*/ 2833250 h 4848921"/>
              <a:gd name="connsiteX7" fmla="*/ 5496927 w 6047564"/>
              <a:gd name="connsiteY7" fmla="*/ 2734886 h 4848921"/>
              <a:gd name="connsiteX8" fmla="*/ 6047564 w 6047564"/>
              <a:gd name="connsiteY8" fmla="*/ 2782674 h 4848921"/>
              <a:gd name="connsiteX0" fmla="*/ 0 w 6047564"/>
              <a:gd name="connsiteY0" fmla="*/ 2746337 h 4848921"/>
              <a:gd name="connsiteX1" fmla="*/ 1504735 w 6047564"/>
              <a:gd name="connsiteY1" fmla="*/ 2802013 h 4848921"/>
              <a:gd name="connsiteX2" fmla="*/ 2396521 w 6047564"/>
              <a:gd name="connsiteY2" fmla="*/ 4790626 h 4848921"/>
              <a:gd name="connsiteX3" fmla="*/ 3760041 w 6047564"/>
              <a:gd name="connsiteY3" fmla="*/ 3923771 h 4848921"/>
              <a:gd name="connsiteX4" fmla="*/ 4117205 w 6047564"/>
              <a:gd name="connsiteY4" fmla="*/ 3137 h 4848921"/>
              <a:gd name="connsiteX5" fmla="*/ 4483480 w 6047564"/>
              <a:gd name="connsiteY5" fmla="*/ 3255085 h 4848921"/>
              <a:gd name="connsiteX6" fmla="*/ 4916316 w 6047564"/>
              <a:gd name="connsiteY6" fmla="*/ 2833250 h 4848921"/>
              <a:gd name="connsiteX7" fmla="*/ 5432490 w 6047564"/>
              <a:gd name="connsiteY7" fmla="*/ 2792909 h 4848921"/>
              <a:gd name="connsiteX8" fmla="*/ 6047564 w 6047564"/>
              <a:gd name="connsiteY8" fmla="*/ 2782674 h 4848921"/>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792926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809547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809547 h 4848938"/>
              <a:gd name="connsiteX8" fmla="*/ 6047564 w 6047564"/>
              <a:gd name="connsiteY8" fmla="*/ 2782691 h 4848938"/>
              <a:gd name="connsiteX0" fmla="*/ 0 w 6047564"/>
              <a:gd name="connsiteY0" fmla="*/ 2746354 h 4848938"/>
              <a:gd name="connsiteX1" fmla="*/ 1504735 w 6047564"/>
              <a:gd name="connsiteY1" fmla="*/ 2802030 h 4848938"/>
              <a:gd name="connsiteX2" fmla="*/ 2396521 w 6047564"/>
              <a:gd name="connsiteY2" fmla="*/ 4790643 h 4848938"/>
              <a:gd name="connsiteX3" fmla="*/ 3760041 w 6047564"/>
              <a:gd name="connsiteY3" fmla="*/ 3923788 h 4848938"/>
              <a:gd name="connsiteX4" fmla="*/ 4117205 w 6047564"/>
              <a:gd name="connsiteY4" fmla="*/ 3154 h 4848938"/>
              <a:gd name="connsiteX5" fmla="*/ 4483480 w 6047564"/>
              <a:gd name="connsiteY5" fmla="*/ 3255102 h 4848938"/>
              <a:gd name="connsiteX6" fmla="*/ 4867988 w 6047564"/>
              <a:gd name="connsiteY6" fmla="*/ 2929969 h 4848938"/>
              <a:gd name="connsiteX7" fmla="*/ 5432490 w 6047564"/>
              <a:gd name="connsiteY7" fmla="*/ 2809547 h 4848938"/>
              <a:gd name="connsiteX8" fmla="*/ 6047564 w 6047564"/>
              <a:gd name="connsiteY8" fmla="*/ 2782691 h 4848938"/>
              <a:gd name="connsiteX0" fmla="*/ 0 w 6039257"/>
              <a:gd name="connsiteY0" fmla="*/ 2746354 h 4848938"/>
              <a:gd name="connsiteX1" fmla="*/ 1504735 w 6039257"/>
              <a:gd name="connsiteY1" fmla="*/ 2802030 h 4848938"/>
              <a:gd name="connsiteX2" fmla="*/ 2396521 w 6039257"/>
              <a:gd name="connsiteY2" fmla="*/ 4790643 h 4848938"/>
              <a:gd name="connsiteX3" fmla="*/ 3760041 w 6039257"/>
              <a:gd name="connsiteY3" fmla="*/ 3923788 h 4848938"/>
              <a:gd name="connsiteX4" fmla="*/ 4117205 w 6039257"/>
              <a:gd name="connsiteY4" fmla="*/ 3154 h 4848938"/>
              <a:gd name="connsiteX5" fmla="*/ 4483480 w 6039257"/>
              <a:gd name="connsiteY5" fmla="*/ 3255102 h 4848938"/>
              <a:gd name="connsiteX6" fmla="*/ 4867988 w 6039257"/>
              <a:gd name="connsiteY6" fmla="*/ 2929969 h 4848938"/>
              <a:gd name="connsiteX7" fmla="*/ 5432490 w 6039257"/>
              <a:gd name="connsiteY7" fmla="*/ 2809547 h 4848938"/>
              <a:gd name="connsiteX8" fmla="*/ 6039257 w 6039257"/>
              <a:gd name="connsiteY8" fmla="*/ 2799311 h 4848938"/>
              <a:gd name="connsiteX0" fmla="*/ 0 w 6033719"/>
              <a:gd name="connsiteY0" fmla="*/ 2776272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76272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76272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96218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 name="connsiteX0" fmla="*/ 0 w 6033719"/>
              <a:gd name="connsiteY0" fmla="*/ 2796218 h 4848938"/>
              <a:gd name="connsiteX1" fmla="*/ 1499197 w 6033719"/>
              <a:gd name="connsiteY1" fmla="*/ 2802030 h 4848938"/>
              <a:gd name="connsiteX2" fmla="*/ 2390983 w 6033719"/>
              <a:gd name="connsiteY2" fmla="*/ 4790643 h 4848938"/>
              <a:gd name="connsiteX3" fmla="*/ 3754503 w 6033719"/>
              <a:gd name="connsiteY3" fmla="*/ 3923788 h 4848938"/>
              <a:gd name="connsiteX4" fmla="*/ 4111667 w 6033719"/>
              <a:gd name="connsiteY4" fmla="*/ 3154 h 4848938"/>
              <a:gd name="connsiteX5" fmla="*/ 4477942 w 6033719"/>
              <a:gd name="connsiteY5" fmla="*/ 3255102 h 4848938"/>
              <a:gd name="connsiteX6" fmla="*/ 4862450 w 6033719"/>
              <a:gd name="connsiteY6" fmla="*/ 2929969 h 4848938"/>
              <a:gd name="connsiteX7" fmla="*/ 5426952 w 6033719"/>
              <a:gd name="connsiteY7" fmla="*/ 2809547 h 4848938"/>
              <a:gd name="connsiteX8" fmla="*/ 6033719 w 6033719"/>
              <a:gd name="connsiteY8" fmla="*/ 2799311 h 484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3719" h="4848938">
                <a:moveTo>
                  <a:pt x="0" y="2796218"/>
                </a:moveTo>
                <a:cubicBezTo>
                  <a:pt x="837774" y="2800762"/>
                  <a:pt x="36562" y="2790107"/>
                  <a:pt x="1499197" y="2802030"/>
                </a:cubicBezTo>
                <a:cubicBezTo>
                  <a:pt x="1979163" y="2794615"/>
                  <a:pt x="2015099" y="4603683"/>
                  <a:pt x="2390983" y="4790643"/>
                </a:cubicBezTo>
                <a:cubicBezTo>
                  <a:pt x="2766867" y="4977603"/>
                  <a:pt x="3467722" y="4721703"/>
                  <a:pt x="3754503" y="3923788"/>
                </a:cubicBezTo>
                <a:cubicBezTo>
                  <a:pt x="4041284" y="3125873"/>
                  <a:pt x="3991094" y="114602"/>
                  <a:pt x="4111667" y="3154"/>
                </a:cubicBezTo>
                <a:cubicBezTo>
                  <a:pt x="4232240" y="-108294"/>
                  <a:pt x="4352812" y="2767300"/>
                  <a:pt x="4477942" y="3255102"/>
                </a:cubicBezTo>
                <a:cubicBezTo>
                  <a:pt x="4603072" y="3742904"/>
                  <a:pt x="4822248" y="2943234"/>
                  <a:pt x="4862450" y="2929969"/>
                </a:cubicBezTo>
                <a:cubicBezTo>
                  <a:pt x="4926313" y="2805495"/>
                  <a:pt x="5223196" y="2801476"/>
                  <a:pt x="5426952" y="2809547"/>
                </a:cubicBezTo>
                <a:cubicBezTo>
                  <a:pt x="5985168" y="2803435"/>
                  <a:pt x="6033111" y="2805472"/>
                  <a:pt x="6033719" y="2799311"/>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64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par>
                          <p:cTn id="7" fill="hold">
                            <p:stCondLst>
                              <p:cond delay="0"/>
                            </p:stCondLst>
                            <p:childTnLst>
                              <p:par>
                                <p:cTn id="8" presetID="42" presetClass="path" presetSubtype="0" repeatCount="indefinite" fill="hold" grpId="0" nodeType="afterEffect">
                                  <p:stCondLst>
                                    <p:cond delay="0"/>
                                  </p:stCondLst>
                                  <p:childTnLst>
                                    <p:animMotion origin="layout" path="M -3.125E-6 -1.48148E-6 L 0.47956 0.00255 " pathEditMode="relative" rAng="0" ptsTypes="AA">
                                      <p:cBhvr>
                                        <p:cTn id="9" dur="2000" fill="hold"/>
                                        <p:tgtEl>
                                          <p:spTgt spid="24"/>
                                        </p:tgtEl>
                                        <p:attrNameLst>
                                          <p:attrName>ppt_x</p:attrName>
                                          <p:attrName>ppt_y</p:attrName>
                                        </p:attrNameLst>
                                      </p:cBhvr>
                                      <p:rCtr x="2397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098515-0C12-46CF-BC7C-69B4A13CD5FA}">
  <ds:schemaRefs>
    <ds:schemaRef ds:uri="http://purl.org/dc/elements/1.1/"/>
    <ds:schemaRef ds:uri="http://schemas.microsoft.com/office/2006/metadata/properties"/>
    <ds:schemaRef ds:uri="http://purl.org/dc/terms/"/>
    <ds:schemaRef ds:uri="http://schemas.microsoft.com/office/2006/documentManagement/types"/>
    <ds:schemaRef ds:uri="4873beb7-5857-4685-be1f-d57550cc96cc"/>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46CFF6F-D9AA-4BC0-911A-0A13567719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8847</TotalTime>
  <Words>6601</Words>
  <Application>Microsoft Office PowerPoint</Application>
  <PresentationFormat>Widescreen</PresentationFormat>
  <Paragraphs>640</Paragraphs>
  <Slides>46</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Candara</vt:lpstr>
      <vt:lpstr>Consolas</vt:lpstr>
      <vt:lpstr>Sans Serif Collection</vt:lpstr>
      <vt:lpstr>Tech Computer 16x9</vt:lpstr>
      <vt:lpstr>Roll your own vulnerabilities</vt:lpstr>
      <vt:lpstr>What we’ll cover</vt:lpstr>
      <vt:lpstr>What we’ll cover</vt:lpstr>
      <vt:lpstr>:~$ whoami</vt:lpstr>
      <vt:lpstr>What we’ll cover</vt:lpstr>
      <vt:lpstr>What The F (I) ?</vt:lpstr>
      <vt:lpstr>What is Fault Injection (FI)?</vt:lpstr>
      <vt:lpstr>What we’ll cover</vt:lpstr>
      <vt:lpstr>Voltage Fault Injection (VFI)</vt:lpstr>
      <vt:lpstr>Voltage Fault Injection (VFI)</vt:lpstr>
      <vt:lpstr>Voltage Fault Injection (VFI)</vt:lpstr>
      <vt:lpstr>Voltage Fault Injection (VFI)</vt:lpstr>
      <vt:lpstr>VFI: Glitch Parameters</vt:lpstr>
      <vt:lpstr>VFI: Glitch Parameter Narrowing</vt:lpstr>
      <vt:lpstr>Electro-Magnetic Fault Injection (EMFI)</vt:lpstr>
      <vt:lpstr>What we’ll cover</vt:lpstr>
      <vt:lpstr>Why The F (I) ?</vt:lpstr>
      <vt:lpstr>Why an attacker may use fault injection</vt:lpstr>
      <vt:lpstr>Why an attacker may use fault injection</vt:lpstr>
      <vt:lpstr>Why an attacker may use fault injection</vt:lpstr>
      <vt:lpstr>Why an attacker may use fault injection</vt:lpstr>
      <vt:lpstr>Why an attacker may use fault injection</vt:lpstr>
      <vt:lpstr>What we’ll cover</vt:lpstr>
      <vt:lpstr>How The F (I) ?</vt:lpstr>
      <vt:lpstr>How FI affects a device</vt:lpstr>
      <vt:lpstr>What we’ll cover</vt:lpstr>
      <vt:lpstr>Voltage FI Demo: FIreFIght</vt:lpstr>
      <vt:lpstr>Voltage FI Demo: FIreFIght</vt:lpstr>
      <vt:lpstr>Voltage FI Demo: FIreFIght DFA</vt:lpstr>
      <vt:lpstr>Voltage FI Demo: FIreFIght DFA</vt:lpstr>
      <vt:lpstr>Voltage FI Demo: FIreFIght</vt:lpstr>
      <vt:lpstr>What we’ll cover</vt:lpstr>
      <vt:lpstr>Mitigation Techniques</vt:lpstr>
      <vt:lpstr>Mitigation Techniques</vt:lpstr>
      <vt:lpstr>Mitigation Techniques: RP2350 (Raspberry Pi Pico 2)</vt:lpstr>
      <vt:lpstr>Mitigation Techniques: RP2350 (Raspberry Pi Pico 2)</vt:lpstr>
      <vt:lpstr>Mitigation Techniques: RP2350 (Raspberry Pi Pico 2)</vt:lpstr>
      <vt:lpstr>Mitigation Techniques: RP2350 (Raspberry Pi Pico 2)</vt:lpstr>
      <vt:lpstr>Standards and certifications</vt:lpstr>
      <vt:lpstr>What we’ll cover</vt:lpstr>
      <vt:lpstr>Invasive attacks(if time!)</vt:lpstr>
      <vt:lpstr>Side Channel Analysis (if time!)</vt:lpstr>
      <vt:lpstr>Conclusions</vt:lpstr>
      <vt:lpstr>Code Credit</vt:lpstr>
      <vt:lpstr>Image Credits</vt:lpstr>
      <vt:lpstr>So long and thanks for all the fish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 your own vulnerabilities; an introduction to Fault-Injection for exploiting bug-free code in embedded systems.</dc:title>
  <dc:creator>Barsteward</dc:creator>
  <cp:lastModifiedBy>Barsteward</cp:lastModifiedBy>
  <cp:revision>131</cp:revision>
  <dcterms:created xsi:type="dcterms:W3CDTF">2024-11-21T22:35:23Z</dcterms:created>
  <dcterms:modified xsi:type="dcterms:W3CDTF">2024-12-12T17:01:48Z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